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6" r:id="rId4"/>
    <p:sldId id="277" r:id="rId5"/>
    <p:sldId id="278" r:id="rId6"/>
    <p:sldId id="258" r:id="rId7"/>
    <p:sldId id="279" r:id="rId8"/>
    <p:sldId id="260" r:id="rId9"/>
    <p:sldId id="261" r:id="rId10"/>
    <p:sldId id="280" r:id="rId11"/>
    <p:sldId id="262" r:id="rId12"/>
    <p:sldId id="281" r:id="rId13"/>
    <p:sldId id="283" r:id="rId14"/>
    <p:sldId id="282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2" r:id="rId23"/>
    <p:sldId id="291" r:id="rId24"/>
    <p:sldId id="293" r:id="rId25"/>
    <p:sldId id="29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66184" autoAdjust="0"/>
  </p:normalViewPr>
  <p:slideViewPr>
    <p:cSldViewPr snapToGrid="0" snapToObjects="1">
      <p:cViewPr varScale="1">
        <p:scale>
          <a:sx n="57" d="100"/>
          <a:sy n="57" d="100"/>
        </p:scale>
        <p:origin x="936" y="38"/>
      </p:cViewPr>
      <p:guideLst/>
    </p:cSldViewPr>
  </p:slideViewPr>
  <p:notesTextViewPr>
    <p:cViewPr>
      <p:scale>
        <a:sx n="60" d="100"/>
        <a:sy n="6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6837D-7644-B249-AC16-0652E3B4FDCD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27892-51BE-2B46-9464-1B71E4DE7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9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00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76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86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PRF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35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GGM’86 PRF construction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1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</a:rPr>
                  <a:t>"Type equation here."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86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5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50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50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31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ACDC-B8DA-544D-97C1-629E08BB2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236D0-01C1-7848-A9D9-3340CFBC2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B60F-B284-684B-A4DD-D24D85C87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4B13C-EF96-1E4E-A582-4DC7FE07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D84C4-5C5A-5645-8ABC-82D02C0F1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5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72852-A3D5-1844-86F7-FC1065C5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A8CA83-A8A9-014C-AF65-FC4DB6B6E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EDBE4-04F7-0949-8761-DED3D1615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A2A01-84F3-CC47-A463-DB7DC9E12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7EF67-9DBE-2248-A50F-34F04334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7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58C719-B564-2C43-8BB4-BBAAEA408D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B7AEE-2182-6243-A01F-F9849510A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69CC4-40E9-7D43-8069-C4FE170A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0F22A-F94F-484A-A2A9-BB2988107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288D8-E6CE-7C40-AFFA-9179DEDC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5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8979-D5D0-374B-A84C-1A79A7CE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342B1-5E2D-1C46-97E9-C0F04B699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3186-C44F-7548-AD51-591DD418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5DF52-0453-D045-BC8C-DC2D1A16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4AAEA-2920-5549-B6FC-B418C350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236BD-398F-F14D-B2D5-1267DBA8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3B051-45EE-3A4F-AF3F-334E7193A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EE0EB-003E-3748-A0A2-6CDAEE34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A8445-0585-634E-8872-A9AAFFDC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2BD7-5079-AF45-A706-F2A73FCD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53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3B623-1096-EF43-ABF4-51F379F1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1D065-10CB-9342-85A7-14AFF8979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9B7F2-9B78-6F41-8CE0-FC56F5D2C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1DA50-403C-AB40-8D7D-5560E194E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AA439-1570-974A-BAA6-45762C7C8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8418E-B8BA-294C-8115-A355BAC60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22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4BC0-F16B-0748-9B3E-605DDEC9A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50D8-2046-DF42-92F3-FD6936EEB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0262F-4AA7-B54A-9B6F-D2B98BF68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99D87E-7808-E94C-84DE-588C5EF67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29C68-C914-1C4A-8434-82386CEBF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5C27D-C4FE-194F-9D1D-3DA682B93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81A8D-E4A7-AC4D-A7F4-0C4639C6A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A9A77-3091-3349-9664-CC998227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90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F03F-1CC4-324B-984F-0F14FF2C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3ABD6-DA15-7C4D-B135-21A6C817E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94732E-163B-6141-8158-C57A0836F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4FA04-FB5A-7949-AD93-154FE452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0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2A2017-3640-8C4A-A143-F9C898D28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58B5D4-D9BA-7640-8140-C1642451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18F64-BF5F-1B42-9128-8620835D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1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F4C1-36D1-034E-BFD9-940D92F6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7DB02-2F54-B345-8611-3FDF023DA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39A507-0FAD-2843-B4ED-1BD40D40A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FBB34-489A-644C-BF11-EC254F9F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8063D-5716-B648-B353-A9E7CC4BF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C4F16-3283-1949-AA12-81EF7A702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6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E368E-B081-6C4E-B3A8-9F8DB4FEF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F2132E-3B3E-6C4E-9137-B91C69C417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3C1C0-B16B-5243-9959-5F9411866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4A656-2044-634A-9AA6-61D8AAFBF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23FD3-28E1-784B-9D9A-C1A8E870C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7B600-72E4-3946-93D8-164462B6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9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224D5-57B6-264D-9133-B6D8EDCBE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988E2-A9CC-F74E-A4F9-A18136CEA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3E757-AE2E-0447-9FF1-6C04816541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6AE68-FE3A-B249-AD5C-0EBBBAA0EBD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14B7A-4ADB-0144-B3ED-5562C5A16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81961-B002-1546-B077-849ECE180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-library.com/punch-cliparts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freestockphotos.biz/stockphoto/1616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1641-database-free-download-png" TargetMode="External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61.png"/><Relationship Id="rId2" Type="http://schemas.openxmlformats.org/officeDocument/2006/relationships/image" Target="../media/image59.png"/><Relationship Id="rId16" Type="http://schemas.openxmlformats.org/officeDocument/2006/relationships/hyperlink" Target="https://pixabay.com/illustrations/lock-icon-blue-symbol-security-2430207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60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4.svg"/><Relationship Id="rId18" Type="http://schemas.openxmlformats.org/officeDocument/2006/relationships/image" Target="../media/image41.svg"/><Relationship Id="rId3" Type="http://schemas.openxmlformats.org/officeDocument/2006/relationships/image" Target="../media/image59.png"/><Relationship Id="rId21" Type="http://schemas.openxmlformats.org/officeDocument/2006/relationships/image" Target="../media/image65.pn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4.png"/><Relationship Id="rId20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commons.wikimedia.org/wiki/File:Google_Forms_2020_Logo.svg" TargetMode="External"/><Relationship Id="rId5" Type="http://schemas.openxmlformats.org/officeDocument/2006/relationships/image" Target="../media/image8.svg"/><Relationship Id="rId15" Type="http://schemas.openxmlformats.org/officeDocument/2006/relationships/hyperlink" Target="https://pixabay.com/illustrations/lock-icon-blue-symbol-security-2430207/" TargetMode="External"/><Relationship Id="rId10" Type="http://schemas.openxmlformats.org/officeDocument/2006/relationships/image" Target="../media/image4.png"/><Relationship Id="rId19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hyperlink" Target="https://freepngimg.com/png/11641-database-free-download-png" TargetMode="External"/><Relationship Id="rId14" Type="http://schemas.openxmlformats.org/officeDocument/2006/relationships/image" Target="../media/image15.png"/><Relationship Id="rId22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1641-database-free-download-png" TargetMode="External"/><Relationship Id="rId13" Type="http://schemas.openxmlformats.org/officeDocument/2006/relationships/image" Target="../media/image15.png"/><Relationship Id="rId18" Type="http://schemas.openxmlformats.org/officeDocument/2006/relationships/image" Target="../media/image40.png"/><Relationship Id="rId3" Type="http://schemas.openxmlformats.org/officeDocument/2006/relationships/image" Target="../media/image7.png"/><Relationship Id="rId21" Type="http://schemas.openxmlformats.org/officeDocument/2006/relationships/image" Target="../media/image62.png"/><Relationship Id="rId7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sv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image" Target="../media/image16.png"/><Relationship Id="rId23" Type="http://schemas.openxmlformats.org/officeDocument/2006/relationships/image" Target="../media/image71.png"/><Relationship Id="rId10" Type="http://schemas.openxmlformats.org/officeDocument/2006/relationships/hyperlink" Target="https://commons.wikimedia.org/wiki/File:Google_Forms_2020_Logo.svg" TargetMode="External"/><Relationship Id="rId19" Type="http://schemas.openxmlformats.org/officeDocument/2006/relationships/image" Target="../media/image41.svg"/><Relationship Id="rId4" Type="http://schemas.openxmlformats.org/officeDocument/2006/relationships/image" Target="../media/image8.svg"/><Relationship Id="rId9" Type="http://schemas.openxmlformats.org/officeDocument/2006/relationships/image" Target="../media/image4.png"/><Relationship Id="rId14" Type="http://schemas.openxmlformats.org/officeDocument/2006/relationships/hyperlink" Target="https://pixabay.com/illustrations/lock-icon-blue-symbol-security-2430207/" TargetMode="External"/><Relationship Id="rId22" Type="http://schemas.openxmlformats.org/officeDocument/2006/relationships/image" Target="../media/image63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freepngimg.com/png/11641-database-free-download-png" TargetMode="External"/><Relationship Id="rId7" Type="http://schemas.openxmlformats.org/officeDocument/2006/relationships/hyperlink" Target="https://freesvg.org/user-avatar-vector-graphic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commons.wikimedia.org/wiki/File:Google_Forms_2020_Logo.svg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www.publicdomainpictures.net/view-image.php?image=177691&amp;picture=om-invizib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eeksforgeeks.org/b-tree-set-1-introduction-2/" TargetMode="Externa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6.jp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www.publicdomainpictures.net/view-image.php?image=177691&amp;picture=om-invizibil" TargetMode="External"/><Relationship Id="rId9" Type="http://schemas.openxmlformats.org/officeDocument/2006/relationships/hyperlink" Target="https://www.istockphoto.com/illustrations/coin-flip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6.jp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81.png"/><Relationship Id="rId5" Type="http://schemas.openxmlformats.org/officeDocument/2006/relationships/image" Target="../media/image69.png"/><Relationship Id="rId10" Type="http://schemas.openxmlformats.org/officeDocument/2006/relationships/image" Target="../media/image80.png"/><Relationship Id="rId4" Type="http://schemas.openxmlformats.org/officeDocument/2006/relationships/hyperlink" Target="https://www.publicdomainpictures.net/view-image.php?image=177691&amp;picture=om-invizibil" TargetMode="External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.jpg"/><Relationship Id="rId7" Type="http://schemas.openxmlformats.org/officeDocument/2006/relationships/image" Target="../media/image77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87.png"/><Relationship Id="rId5" Type="http://schemas.openxmlformats.org/officeDocument/2006/relationships/image" Target="../media/image69.png"/><Relationship Id="rId10" Type="http://schemas.openxmlformats.org/officeDocument/2006/relationships/image" Target="../media/image84.png"/><Relationship Id="rId4" Type="http://schemas.openxmlformats.org/officeDocument/2006/relationships/hyperlink" Target="https://www.publicdomainpictures.net/view-image.php?image=177691&amp;picture=om-invizibil" TargetMode="External"/><Relationship Id="rId9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.jp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www.publicdomainpictures.net/view-image.php?image=177691&amp;picture=om-invizibil" TargetMode="External"/><Relationship Id="rId9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hyperlink" Target="https://freepngimg.com/png/11641-database-free-download-png" TargetMode="External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2.svg"/><Relationship Id="rId5" Type="http://schemas.openxmlformats.org/officeDocument/2006/relationships/image" Target="../media/image10.svg"/><Relationship Id="rId15" Type="http://schemas.openxmlformats.org/officeDocument/2006/relationships/hyperlink" Target="https://pixabay.com/illustrations/lock-icon-blue-symbol-security-2430207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hyperlink" Target="https://commons.wikimedia.org/wiki/File:Google_Forms_2020_Logo.svg" TargetMode="External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1641-database-free-download-png" TargetMode="External"/><Relationship Id="rId13" Type="http://schemas.openxmlformats.org/officeDocument/2006/relationships/image" Target="../media/image13.png"/><Relationship Id="rId18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pixabay.com/illustrations/lock-icon-blue-symbol-security-2430207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openxmlformats.org/officeDocument/2006/relationships/hyperlink" Target="https://commons.wikimedia.org/wiki/File:Google_Forms_2020_Logo.svg" TargetMode="External"/><Relationship Id="rId19" Type="http://schemas.openxmlformats.org/officeDocument/2006/relationships/image" Target="../media/image18.png"/><Relationship Id="rId4" Type="http://schemas.openxmlformats.org/officeDocument/2006/relationships/image" Target="../media/image8.svg"/><Relationship Id="rId9" Type="http://schemas.openxmlformats.org/officeDocument/2006/relationships/image" Target="../media/image4.png"/><Relationship Id="rId1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.png"/><Relationship Id="rId26" Type="http://schemas.openxmlformats.org/officeDocument/2006/relationships/image" Target="../media/image12.svg"/><Relationship Id="rId3" Type="http://schemas.openxmlformats.org/officeDocument/2006/relationships/image" Target="../media/image19.png"/><Relationship Id="rId21" Type="http://schemas.openxmlformats.org/officeDocument/2006/relationships/image" Target="../media/image33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1.pn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svg"/><Relationship Id="rId20" Type="http://schemas.openxmlformats.org/officeDocument/2006/relationships/image" Target="../media/image32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8.svg"/><Relationship Id="rId5" Type="http://schemas.openxmlformats.org/officeDocument/2006/relationships/image" Target="../media/image21.png"/><Relationship Id="rId15" Type="http://schemas.openxmlformats.org/officeDocument/2006/relationships/image" Target="../media/image9.png"/><Relationship Id="rId23" Type="http://schemas.openxmlformats.org/officeDocument/2006/relationships/image" Target="../media/image7.png"/><Relationship Id="rId28" Type="http://schemas.openxmlformats.org/officeDocument/2006/relationships/image" Target="../media/image17.svg"/><Relationship Id="rId10" Type="http://schemas.openxmlformats.org/officeDocument/2006/relationships/image" Target="../media/image26.png"/><Relationship Id="rId19" Type="http://schemas.openxmlformats.org/officeDocument/2006/relationships/hyperlink" Target="https://freepngimg.com/png/11641-database-free-download-png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4.png"/><Relationship Id="rId27" Type="http://schemas.openxmlformats.org/officeDocument/2006/relationships/image" Target="../media/image16.png"/><Relationship Id="rId30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tockphoto.com/illustrations/coin-flip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38.jpe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hyperlink" Target="http://refugeelearningstories.org/published/whatsapp-as-a-learning-and-support-tool/" TargetMode="External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7C68-A026-0849-A1AF-56996F522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832" y="1135082"/>
            <a:ext cx="11832336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Secure Deletion from Puncturable Pseudorandom Functions</a:t>
            </a:r>
          </a:p>
        </p:txBody>
      </p:sp>
      <p:pic>
        <p:nvPicPr>
          <p:cNvPr id="11" name="Picture 10" descr="A close-up of a knife&#10;&#10;Description automatically generated with medium confidence">
            <a:extLst>
              <a:ext uri="{FF2B5EF4-FFF2-40B4-BE49-F238E27FC236}">
                <a16:creationId xmlns:a16="http://schemas.microsoft.com/office/drawing/2014/main" id="{466448DF-2094-F448-B218-A08BD9E6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9177" y="3429000"/>
            <a:ext cx="2331107" cy="2331107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068464A-5C49-B444-A8BA-0D9C62C72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96851" y="4877216"/>
            <a:ext cx="1310510" cy="126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69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3B6C-8D8F-BA4D-8AD2-AE25FADB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GGM’86 Puncturable PRF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A8CF1-5739-6D46-A631-D31D8A60D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6291"/>
                <a:ext cx="10515600" cy="106741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Assume the existence of a length doubling pseudorandom generator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A8CF1-5739-6D46-A631-D31D8A60D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6291"/>
                <a:ext cx="10515600" cy="1067415"/>
              </a:xfrm>
              <a:blipFill>
                <a:blip r:embed="rId3"/>
                <a:stretch>
                  <a:fillRect l="-1206" t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F5DD3A3-EF0D-0248-A06B-24308723A8C0}"/>
                  </a:ext>
                </a:extLst>
              </p:cNvPr>
              <p:cNvSpPr/>
              <p:nvPr/>
            </p:nvSpPr>
            <p:spPr>
              <a:xfrm>
                <a:off x="2583816" y="2889504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F5DD3A3-EF0D-0248-A06B-24308723A8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816" y="2889504"/>
                <a:ext cx="755904" cy="53949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48C3A23-38E8-544A-B768-9A12D899A4B4}"/>
                  </a:ext>
                </a:extLst>
              </p:cNvPr>
              <p:cNvSpPr/>
              <p:nvPr/>
            </p:nvSpPr>
            <p:spPr>
              <a:xfrm>
                <a:off x="1827912" y="3980845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48C3A23-38E8-544A-B768-9A12D899A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912" y="3980845"/>
                <a:ext cx="755904" cy="53949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B6E34E3-573F-894A-B966-46E757935616}"/>
                  </a:ext>
                </a:extLst>
              </p:cNvPr>
              <p:cNvSpPr/>
              <p:nvPr/>
            </p:nvSpPr>
            <p:spPr>
              <a:xfrm>
                <a:off x="3339722" y="3992445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B6E34E3-573F-894A-B966-46E757935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3992445"/>
                <a:ext cx="755904" cy="53949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3BC2917-B6A6-FA4B-A696-3AAE8D8A5056}"/>
                  </a:ext>
                </a:extLst>
              </p:cNvPr>
              <p:cNvSpPr/>
              <p:nvPr/>
            </p:nvSpPr>
            <p:spPr>
              <a:xfrm>
                <a:off x="694054" y="5218483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3BC2917-B6A6-FA4B-A696-3AAE8D8A5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" y="5218483"/>
                <a:ext cx="755904" cy="53949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9D2568E-E042-A849-87E1-AF25560BAEEC}"/>
                  </a:ext>
                </a:extLst>
              </p:cNvPr>
              <p:cNvSpPr/>
              <p:nvPr/>
            </p:nvSpPr>
            <p:spPr>
              <a:xfrm>
                <a:off x="2205864" y="5230083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9D2568E-E042-A849-87E1-AF25560BA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864" y="5230083"/>
                <a:ext cx="755904" cy="53949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E7993771-BC70-9C49-B724-92913D48F249}"/>
                  </a:ext>
                </a:extLst>
              </p:cNvPr>
              <p:cNvSpPr/>
              <p:nvPr/>
            </p:nvSpPr>
            <p:spPr>
              <a:xfrm>
                <a:off x="3091307" y="5206883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E7993771-BC70-9C49-B724-92913D48F2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307" y="5206883"/>
                <a:ext cx="755904" cy="53949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FA7EDED-B27C-A94C-97C0-915AE4AE4B18}"/>
                  </a:ext>
                </a:extLst>
              </p:cNvPr>
              <p:cNvSpPr/>
              <p:nvPr/>
            </p:nvSpPr>
            <p:spPr>
              <a:xfrm>
                <a:off x="4603117" y="5218483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FA7EDED-B27C-A94C-97C0-915AE4AE4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117" y="5218483"/>
                <a:ext cx="755904" cy="539496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3927AB-1F5E-2449-A180-2F9D0D84C0DB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205864" y="3429000"/>
            <a:ext cx="755904" cy="5518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5690D6-0E27-3240-896C-5C732B8CE58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961768" y="3434800"/>
            <a:ext cx="755906" cy="5576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159007-7EAD-CA45-9517-747B403573F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072006" y="4520341"/>
            <a:ext cx="1133858" cy="698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51889C-FE33-2E41-B1C2-C2E11AE1F13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2205864" y="4520341"/>
            <a:ext cx="377952" cy="7097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0ACF9B-F3A0-BC42-87FF-8074043934B8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3469259" y="4531941"/>
            <a:ext cx="248415" cy="6749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1C7747-D89B-8F44-8002-2161D45BAF96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3717674" y="4531941"/>
            <a:ext cx="1263395" cy="6865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762998-6477-2A44-9983-6E7AFE227108}"/>
                  </a:ext>
                </a:extLst>
              </p:cNvPr>
              <p:cNvSpPr txBox="1"/>
              <p:nvPr/>
            </p:nvSpPr>
            <p:spPr>
              <a:xfrm>
                <a:off x="4687803" y="2646881"/>
                <a:ext cx="7200211" cy="993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Let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(…(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 err="1"/>
                  <a:t>i</a:t>
                </a:r>
                <a:r>
                  <a:rPr lang="en-US" sz="2800" dirty="0" err="1"/>
                  <a:t>th</a:t>
                </a:r>
                <a:r>
                  <a:rPr lang="en-US" sz="2800" dirty="0"/>
                  <a:t> bit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762998-6477-2A44-9983-6E7AFE227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803" y="2646881"/>
                <a:ext cx="7200211" cy="993285"/>
              </a:xfrm>
              <a:prstGeom prst="rect">
                <a:avLst/>
              </a:prstGeom>
              <a:blipFill>
                <a:blip r:embed="rId11"/>
                <a:stretch>
                  <a:fillRect l="-1761" t="-5063" r="-1761" b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5B9158-712D-F348-AC10-A490E5CD161B}"/>
                  </a:ext>
                </a:extLst>
              </p:cNvPr>
              <p:cNvSpPr txBox="1"/>
              <p:nvPr/>
            </p:nvSpPr>
            <p:spPr>
              <a:xfrm>
                <a:off x="992190" y="6095363"/>
                <a:ext cx="49541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Puncture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/>
                  <a:t> at the point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5B9158-712D-F348-AC10-A490E5CD1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90" y="6095363"/>
                <a:ext cx="4954137" cy="523220"/>
              </a:xfrm>
              <a:prstGeom prst="rect">
                <a:avLst/>
              </a:prstGeom>
              <a:blipFill>
                <a:blip r:embed="rId12"/>
                <a:stretch>
                  <a:fillRect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2970FF-E2CB-1446-A9BE-45343BFF3065}"/>
                  </a:ext>
                </a:extLst>
              </p:cNvPr>
              <p:cNvSpPr txBox="1"/>
              <p:nvPr/>
            </p:nvSpPr>
            <p:spPr>
              <a:xfrm>
                <a:off x="380613" y="5841706"/>
                <a:ext cx="591821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New key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/>
                  <a:t> are the neighbors along the path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800" dirty="0"/>
                  <a:t> to the root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2970FF-E2CB-1446-A9BE-45343BFF3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13" y="5841706"/>
                <a:ext cx="5918213" cy="954107"/>
              </a:xfrm>
              <a:prstGeom prst="rect">
                <a:avLst/>
              </a:prstGeom>
              <a:blipFill>
                <a:blip r:embed="rId13"/>
                <a:stretch>
                  <a:fillRect l="-1499" t="-5195" r="-3212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0DDA84-A601-B748-85C3-BF94AF404BEF}"/>
                  </a:ext>
                </a:extLst>
              </p:cNvPr>
              <p:cNvSpPr txBox="1"/>
              <p:nvPr/>
            </p:nvSpPr>
            <p:spPr>
              <a:xfrm>
                <a:off x="6242398" y="4011715"/>
                <a:ext cx="4844955" cy="1596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, one can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3200" dirty="0"/>
                  <a:t> at every point except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0DDA84-A601-B748-85C3-BF94AF404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398" y="4011715"/>
                <a:ext cx="4844955" cy="1596976"/>
              </a:xfrm>
              <a:prstGeom prst="rect">
                <a:avLst/>
              </a:prstGeom>
              <a:blipFill>
                <a:blip r:embed="rId14"/>
                <a:stretch>
                  <a:fillRect l="-3133" t="-4724" r="-522" b="-9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14A6DB36-AF43-0A48-9A0E-9DECBEC0E0D7}"/>
              </a:ext>
            </a:extLst>
          </p:cNvPr>
          <p:cNvSpPr/>
          <p:nvPr/>
        </p:nvSpPr>
        <p:spPr>
          <a:xfrm>
            <a:off x="6910403" y="5895308"/>
            <a:ext cx="52815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Goldreich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O., Goldwasser, S., &amp;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Micali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(1986). How to construct random functions.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the ACM (JACM)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33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792-807.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68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0000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0000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5" grpId="1" animBg="1"/>
      <p:bldP spid="6" grpId="0" animBg="1"/>
      <p:bldP spid="7" grpId="0" animBg="1"/>
      <p:bldP spid="8" grpId="0" animBg="1"/>
      <p:bldP spid="9" grpId="0" animBg="1"/>
      <p:bldP spid="10" grpId="0" animBg="1"/>
      <p:bldP spid="10" grpId="1" animBg="1"/>
      <p:bldP spid="29" grpId="0"/>
      <p:bldP spid="30" grpId="0"/>
      <p:bldP spid="30" grpId="1"/>
      <p:bldP spid="31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2665-FC27-2F4D-8939-7B44D3ABA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Secure Deletion from PPRFs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981BA5A-88C1-BB41-B99D-8B0D25A727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/>
                  <a:t>Assume a secure puncturable PRF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lang="en-US" sz="2600" dirty="0"/>
              </a:p>
              <a:p>
                <a:r>
                  <a:rPr lang="en-US" sz="2600" dirty="0"/>
                  <a:t>Choose a PPRF key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Per-file encryption keys are chosen by: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600" dirty="0"/>
                  <a:t>For each file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600" dirty="0"/>
                  <a:t>, choose a unique tag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sz="2600" dirty="0"/>
                  <a:t> and evaluate the PPRF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600" dirty="0"/>
                  <a:t>Store the tuple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on disk</a:t>
                </a:r>
              </a:p>
              <a:p>
                <a:pPr lvl="1"/>
                <a:endParaRPr lang="en-US" sz="2600" dirty="0"/>
              </a:p>
              <a:p>
                <a:r>
                  <a:rPr lang="en-US" sz="2600" dirty="0"/>
                  <a:t>To delete a file associated with a tag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600" dirty="0"/>
                  <a:t> simply execute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puncture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981BA5A-88C1-BB41-B99D-8B0D25A727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14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3B3FB-4134-9643-B577-C3EF450FD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93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Assume a PPRF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3B3FB-4134-9643-B577-C3EF450FD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9311"/>
              </a:xfrm>
              <a:blipFill>
                <a:blip r:embed="rId2"/>
                <a:stretch>
                  <a:fillRect l="-1206" t="-19048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4795924-7EBE-6E41-B8B0-74A30BF7D6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7679" y="5265732"/>
            <a:ext cx="1037275" cy="1041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B8E62E-845B-A444-B1DA-D52D4EC12AD2}"/>
                  </a:ext>
                </a:extLst>
              </p:cNvPr>
              <p:cNvSpPr txBox="1"/>
              <p:nvPr/>
            </p:nvSpPr>
            <p:spPr>
              <a:xfrm>
                <a:off x="6656849" y="5233738"/>
                <a:ext cx="4379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1.) Choose a PPRF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uniformly at random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B8E62E-845B-A444-B1DA-D52D4EC12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849" y="5233738"/>
                <a:ext cx="4379853" cy="369332"/>
              </a:xfrm>
              <a:prstGeom prst="rect">
                <a:avLst/>
              </a:prstGeom>
              <a:blipFill>
                <a:blip r:embed="rId11"/>
                <a:stretch>
                  <a:fillRect l="-1159" t="-10000" r="-29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FAF45F-8510-4D4E-976E-AD962432F2CA}"/>
                  </a:ext>
                </a:extLst>
              </p:cNvPr>
              <p:cNvSpPr txBox="1"/>
              <p:nvPr/>
            </p:nvSpPr>
            <p:spPr>
              <a:xfrm>
                <a:off x="6656849" y="5620642"/>
                <a:ext cx="39732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2.) Encrypt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with master encryption key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FAF45F-8510-4D4E-976E-AD962432F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849" y="5620642"/>
                <a:ext cx="3973204" cy="369332"/>
              </a:xfrm>
              <a:prstGeom prst="rect">
                <a:avLst/>
              </a:prstGeom>
              <a:blipFill>
                <a:blip r:embed="rId12"/>
                <a:stretch>
                  <a:fillRect l="-1274" t="-6667" r="-31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657C05D-6169-A445-A79D-C1DDD2C92721}"/>
              </a:ext>
            </a:extLst>
          </p:cNvPr>
          <p:cNvSpPr txBox="1"/>
          <p:nvPr/>
        </p:nvSpPr>
        <p:spPr>
          <a:xfrm>
            <a:off x="2381693" y="3095674"/>
            <a:ext cx="303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Master Key from TPM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E465C6-E936-1446-AB26-D3965B042F6C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A76B470-7157-604D-BBF6-122379FE372D}"/>
              </a:ext>
            </a:extLst>
          </p:cNvPr>
          <p:cNvSpPr txBox="1"/>
          <p:nvPr/>
        </p:nvSpPr>
        <p:spPr>
          <a:xfrm>
            <a:off x="6656849" y="6007546"/>
            <a:ext cx="356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3.) Write encrypted PPRF key to disk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493663-63B8-9748-B2A8-C939021867B6}"/>
              </a:ext>
            </a:extLst>
          </p:cNvPr>
          <p:cNvSpPr txBox="1"/>
          <p:nvPr/>
        </p:nvSpPr>
        <p:spPr>
          <a:xfrm>
            <a:off x="2084851" y="6321971"/>
            <a:ext cx="374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Master Key is never persisted to disk!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B3AFCA-C8A7-D340-A90D-EC722001B8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22050" y="3201906"/>
            <a:ext cx="753098" cy="756236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E1FBEF6A-8460-9745-A8E6-58A7C0AF42D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894226" y="2993122"/>
            <a:ext cx="574436" cy="574436"/>
          </a:xfrm>
          <a:prstGeom prst="rect">
            <a:avLst/>
          </a:prstGeom>
          <a:ln>
            <a:noFill/>
          </a:ln>
        </p:spPr>
      </p:pic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F5E51CF8-91B4-3D40-B461-7208C9F6322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234152" y="3958142"/>
            <a:ext cx="2164447" cy="913404"/>
          </a:xfrm>
          <a:prstGeom prst="curved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74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58 0.01574 C 0.09818 0.03241 0.17878 0.04931 0.22227 0.02199 C 0.26563 -0.00556 0.27175 -0.07731 0.27787 -0.14884 " pathEditMode="relative" ptsTypes="AAA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956 0.15625 " pathEditMode="relative" ptsTypes="AA">
                                      <p:cBhvr>
                                        <p:cTn id="6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956 0.15625 " pathEditMode="relative" ptsTypes="AA">
                                      <p:cBhvr>
                                        <p:cTn id="6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38" grpId="0"/>
      <p:bldP spid="40" grpId="0"/>
      <p:bldP spid="42" grpId="0"/>
      <p:bldP spid="42" grpId="1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Writing Files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3B3FB-4134-9643-B577-C3EF450FD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93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Assume a PPRF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3B3FB-4134-9643-B577-C3EF450FD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9311"/>
              </a:xfrm>
              <a:blipFill>
                <a:blip r:embed="rId3"/>
                <a:stretch>
                  <a:fillRect l="-1206" t="-19048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EE8EC68-1E5A-C748-9F55-4ED8B2C89B8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067798" y="3079210"/>
            <a:ext cx="776346" cy="1041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3BE8D1-9B6C-FB46-9B3B-50334EA6BED9}"/>
              </a:ext>
            </a:extLst>
          </p:cNvPr>
          <p:cNvSpPr txBox="1"/>
          <p:nvPr/>
        </p:nvSpPr>
        <p:spPr>
          <a:xfrm>
            <a:off x="7107157" y="375147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A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3C20C2EC-A23C-A94F-8C48-8643BF768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02108" y="3229440"/>
            <a:ext cx="753604" cy="756744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ABDF977-4692-9C4C-8582-08F5F54A416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013401" y="2866729"/>
            <a:ext cx="897966" cy="897966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B8E62E-845B-A444-B1DA-D52D4EC12AD2}"/>
                  </a:ext>
                </a:extLst>
              </p:cNvPr>
              <p:cNvSpPr txBox="1"/>
              <p:nvPr/>
            </p:nvSpPr>
            <p:spPr>
              <a:xfrm>
                <a:off x="6656849" y="5154226"/>
                <a:ext cx="5345053" cy="659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1.) Generate file encryption key by picking a unique tag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←{0,1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dirty="0"/>
                  <a:t>  and evaluating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B8E62E-845B-A444-B1DA-D52D4EC12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849" y="5154226"/>
                <a:ext cx="5345053" cy="659604"/>
              </a:xfrm>
              <a:prstGeom prst="rect">
                <a:avLst/>
              </a:prstGeom>
              <a:blipFill>
                <a:blip r:embed="rId16"/>
                <a:stretch>
                  <a:fillRect l="-948" t="-576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44FAF45F-8510-4D4E-976E-AD962432F2CA}"/>
              </a:ext>
            </a:extLst>
          </p:cNvPr>
          <p:cNvSpPr txBox="1"/>
          <p:nvPr/>
        </p:nvSpPr>
        <p:spPr>
          <a:xfrm>
            <a:off x="6656849" y="5728898"/>
            <a:ext cx="379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2.) Encrypt file with file encryption key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57C05D-6169-A445-A79D-C1DDD2C92721}"/>
              </a:ext>
            </a:extLst>
          </p:cNvPr>
          <p:cNvSpPr txBox="1"/>
          <p:nvPr/>
        </p:nvSpPr>
        <p:spPr>
          <a:xfrm>
            <a:off x="2381693" y="3095674"/>
            <a:ext cx="303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Master Key from TPM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E465C6-E936-1446-AB26-D3965B042F6C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D2A3BF-0938-A347-8E6A-47C9838C614C}"/>
              </a:ext>
            </a:extLst>
          </p:cNvPr>
          <p:cNvCxnSpPr>
            <a:cxnSpLocks/>
          </p:cNvCxnSpPr>
          <p:nvPr/>
        </p:nvCxnSpPr>
        <p:spPr>
          <a:xfrm flipH="1">
            <a:off x="7804784" y="3879390"/>
            <a:ext cx="6100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A76B470-7157-604D-BBF6-122379FE372D}"/>
              </a:ext>
            </a:extLst>
          </p:cNvPr>
          <p:cNvSpPr txBox="1"/>
          <p:nvPr/>
        </p:nvSpPr>
        <p:spPr>
          <a:xfrm>
            <a:off x="6656849" y="6085589"/>
            <a:ext cx="405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3.) Write encrypted file and its tag to disk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DF2FC67-F115-8444-B5CC-382726E9E9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49234" y="4374038"/>
            <a:ext cx="753098" cy="75623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370304-3A6D-9643-902A-A6C2B9EBFAE8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7606854" y="3986184"/>
            <a:ext cx="872056" cy="543157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EE766194-9695-0947-BD60-8C5369307E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67679" y="5265732"/>
            <a:ext cx="1037275" cy="1041597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28A0F6E-0E8A-4F46-B7A0-C7B70FEA3605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361887" y="4182893"/>
            <a:ext cx="574436" cy="574436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2A6D39-1BAE-1948-9C8F-1AE64B97B05E}"/>
              </a:ext>
            </a:extLst>
          </p:cNvPr>
          <p:cNvSpPr txBox="1"/>
          <p:nvPr/>
        </p:nvSpPr>
        <p:spPr>
          <a:xfrm>
            <a:off x="4267200" y="5392316"/>
            <a:ext cx="307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Retrieve encrypted PPRF key from disk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081C12-80B0-544B-A29C-EA2A9ECA5AAF}"/>
              </a:ext>
            </a:extLst>
          </p:cNvPr>
          <p:cNvSpPr txBox="1"/>
          <p:nvPr/>
        </p:nvSpPr>
        <p:spPr>
          <a:xfrm>
            <a:off x="4267199" y="5474290"/>
            <a:ext cx="307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Decrypt PPRF key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531F3AA-09E8-2A40-AA1B-0CD1BD85824E}"/>
              </a:ext>
            </a:extLst>
          </p:cNvPr>
          <p:cNvCxnSpPr>
            <a:cxnSpLocks/>
          </p:cNvCxnSpPr>
          <p:nvPr/>
        </p:nvCxnSpPr>
        <p:spPr>
          <a:xfrm flipV="1">
            <a:off x="5234152" y="4757329"/>
            <a:ext cx="1873005" cy="11421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8F1986-6103-5D41-8EBC-593F34DC4C15}"/>
                  </a:ext>
                </a:extLst>
              </p:cNvPr>
              <p:cNvSpPr txBox="1"/>
              <p:nvPr/>
            </p:nvSpPr>
            <p:spPr>
              <a:xfrm rot="19741282">
                <a:off x="7778736" y="4211213"/>
                <a:ext cx="7314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8F1986-6103-5D41-8EBC-593F34DC4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41282">
                <a:off x="7778736" y="4211213"/>
                <a:ext cx="731419" cy="369332"/>
              </a:xfrm>
              <a:prstGeom prst="rect">
                <a:avLst/>
              </a:prstGeom>
              <a:blipFill>
                <a:blip r:embed="rId21"/>
                <a:stretch>
                  <a:fillRect r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29B463-AEA4-8441-A417-50221F0B8E0C}"/>
                  </a:ext>
                </a:extLst>
              </p:cNvPr>
              <p:cNvSpPr txBox="1"/>
              <p:nvPr/>
            </p:nvSpPr>
            <p:spPr>
              <a:xfrm>
                <a:off x="8790749" y="3200706"/>
                <a:ext cx="36208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29B463-AEA4-8441-A417-50221F0B8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749" y="3200706"/>
                <a:ext cx="362086" cy="615553"/>
              </a:xfrm>
              <a:prstGeom prst="rect">
                <a:avLst/>
              </a:prstGeom>
              <a:blipFill>
                <a:blip r:embed="rId22"/>
                <a:stretch>
                  <a:fillRect l="-20690" r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2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58 0.01574 C 0.09818 0.03241 0.17878 0.04931 0.22227 0.02199 C 0.26563 -0.00556 0.27175 -0.07731 0.27787 -0.14884 " pathEditMode="relative" ptsTypes="AAA">
                                      <p:cBhvr>
                                        <p:cTn id="4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849 -0.0257 " pathEditMode="relative" ptsTypes="AA">
                                      <p:cBhvr>
                                        <p:cTn id="5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849 -0.0257 " pathEditMode="relative" ptsTypes="AA">
                                      <p:cBhvr>
                                        <p:cTn id="5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1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13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463 L 0.13763 0.14028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1" y="8264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13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21" grpId="0"/>
      <p:bldP spid="21" grpId="1"/>
      <p:bldP spid="38" grpId="0"/>
      <p:bldP spid="40" grpId="0"/>
      <p:bldP spid="40" grpId="1"/>
      <p:bldP spid="42" grpId="0"/>
      <p:bldP spid="42" grpId="1"/>
      <p:bldP spid="55" grpId="0"/>
      <p:bldP spid="11" grpId="0" build="allAtOnce"/>
      <p:bldP spid="32" grpId="0" build="allAtOnce"/>
      <p:bldP spid="13" grpId="0"/>
      <p:bldP spid="13" grpId="1"/>
      <p:bldP spid="17" grpId="0"/>
      <p:bldP spid="1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Deleting Files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EE8EC68-1E5A-C748-9F55-4ED8B2C89B8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672265" y="4194677"/>
            <a:ext cx="776346" cy="104159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4795924-7EBE-6E41-B8B0-74A30BF7D6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3367" y="5109276"/>
            <a:ext cx="1037275" cy="1041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3BE8D1-9B6C-FB46-9B3B-50334EA6BED9}"/>
              </a:ext>
            </a:extLst>
          </p:cNvPr>
          <p:cNvSpPr txBox="1"/>
          <p:nvPr/>
        </p:nvSpPr>
        <p:spPr>
          <a:xfrm>
            <a:off x="9711624" y="486694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A</a:t>
            </a:r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ABDF977-4692-9C4C-8582-08F5F54A416D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617868" y="3982196"/>
            <a:ext cx="897966" cy="897966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5C9B9CF-3753-7243-8992-EBBBA8703D7D}"/>
              </a:ext>
            </a:extLst>
          </p:cNvPr>
          <p:cNvSpPr txBox="1"/>
          <p:nvPr/>
        </p:nvSpPr>
        <p:spPr>
          <a:xfrm>
            <a:off x="2929025" y="3133374"/>
            <a:ext cx="199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Refresh Master Key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F332A1-CA21-EB4E-B9A4-5E798C37C291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D21A774D-4842-E94E-A9A0-175324F9BA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91750" y="5109276"/>
            <a:ext cx="1037275" cy="1003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A19281-99E2-2847-B248-CE6A96C5DC22}"/>
                  </a:ext>
                </a:extLst>
              </p:cNvPr>
              <p:cNvSpPr txBox="1"/>
              <p:nvPr/>
            </p:nvSpPr>
            <p:spPr>
              <a:xfrm>
                <a:off x="10499739" y="4218360"/>
                <a:ext cx="36208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A19281-99E2-2847-B248-CE6A96C5D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9739" y="4218360"/>
                <a:ext cx="362086" cy="615553"/>
              </a:xfrm>
              <a:prstGeom prst="rect">
                <a:avLst/>
              </a:prstGeom>
              <a:blipFill>
                <a:blip r:embed="rId17"/>
                <a:stretch>
                  <a:fillRect l="-16667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Graphic 22">
            <a:extLst>
              <a:ext uri="{FF2B5EF4-FFF2-40B4-BE49-F238E27FC236}">
                <a16:creationId xmlns:a16="http://schemas.microsoft.com/office/drawing/2014/main" id="{4A411869-8194-3146-A204-0E52FBC70A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61139" y="4280890"/>
            <a:ext cx="753098" cy="75623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2C7796A-4090-8247-9630-4A576AE344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897297" y="4353040"/>
            <a:ext cx="753098" cy="756236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B1BB68B4-F4B2-144F-94E9-EED4CB669DE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897297" y="4151778"/>
            <a:ext cx="574436" cy="574436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6B98AB-4EDA-BA47-998F-D6E02A8E8E2C}"/>
                  </a:ext>
                </a:extLst>
              </p:cNvPr>
              <p:cNvSpPr txBox="1"/>
              <p:nvPr/>
            </p:nvSpPr>
            <p:spPr>
              <a:xfrm>
                <a:off x="6334170" y="5344878"/>
                <a:ext cx="30757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Puncture PPRF Key at the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associated with the file  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6B98AB-4EDA-BA47-998F-D6E02A8E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70" y="5344878"/>
                <a:ext cx="3075751" cy="646331"/>
              </a:xfrm>
              <a:prstGeom prst="rect">
                <a:avLst/>
              </a:prstGeom>
              <a:blipFill>
                <a:blip r:embed="rId20"/>
                <a:stretch>
                  <a:fillRect l="-1639" t="-3846" r="-286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8">
            <a:extLst>
              <a:ext uri="{FF2B5EF4-FFF2-40B4-BE49-F238E27FC236}">
                <a16:creationId xmlns:a16="http://schemas.microsoft.com/office/drawing/2014/main" id="{2DF553FD-DDD9-0B49-9E08-289E20342F2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185530" y="4276990"/>
            <a:ext cx="753098" cy="7562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0CEEC6-380C-EB4A-A143-8C24E38ED744}"/>
              </a:ext>
            </a:extLst>
          </p:cNvPr>
          <p:cNvCxnSpPr>
            <a:stCxn id="23" idx="3"/>
            <a:endCxn id="9" idx="1"/>
          </p:cNvCxnSpPr>
          <p:nvPr/>
        </p:nvCxnSpPr>
        <p:spPr>
          <a:xfrm flipV="1">
            <a:off x="7714237" y="4655108"/>
            <a:ext cx="471293" cy="390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5BA2CE-9618-BF48-A937-8974F2885CE3}"/>
                  </a:ext>
                </a:extLst>
              </p:cNvPr>
              <p:cNvSpPr txBox="1"/>
              <p:nvPr/>
            </p:nvSpPr>
            <p:spPr>
              <a:xfrm>
                <a:off x="3302851" y="6340668"/>
                <a:ext cx="5538651" cy="430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Then re-initialize by writing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to disk!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5BA2CE-9618-BF48-A937-8974F288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851" y="6340668"/>
                <a:ext cx="5538651" cy="430759"/>
              </a:xfrm>
              <a:prstGeom prst="rect">
                <a:avLst/>
              </a:prstGeom>
              <a:blipFill>
                <a:blip r:embed="rId23"/>
                <a:stretch>
                  <a:fillRect t="-5714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phic 17">
            <a:extLst>
              <a:ext uri="{FF2B5EF4-FFF2-40B4-BE49-F238E27FC236}">
                <a16:creationId xmlns:a16="http://schemas.microsoft.com/office/drawing/2014/main" id="{D7EB2428-4B26-9649-9095-015904E2EBB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025125" y="4369815"/>
            <a:ext cx="753099" cy="756237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E7135124-9B84-1B4B-97EB-663ED5C576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899621" y="4141419"/>
            <a:ext cx="572527" cy="57252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618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29 0.01042 L -0.10039 -3.7037E-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5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4" grpId="0"/>
      <p:bldP spid="24" grpId="1"/>
      <p:bldP spid="22" grpId="0"/>
      <p:bldP spid="30" grpId="0"/>
      <p:bldP spid="3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3A7A-4201-6C4F-AFDD-BE762059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9B21-AFF4-614C-9562-83B5A6FA1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Puncturable PRF allows faster file reads and writes by minimizing disk IO</a:t>
            </a:r>
          </a:p>
          <a:p>
            <a:endParaRPr lang="en-US" dirty="0"/>
          </a:p>
          <a:p>
            <a:r>
              <a:rPr lang="en-US" dirty="0"/>
              <a:t>Some caveats that we glazed over here</a:t>
            </a:r>
          </a:p>
          <a:p>
            <a:pPr lvl="1"/>
            <a:r>
              <a:rPr lang="en-US" dirty="0"/>
              <a:t>what happens as punctured PRF key grows large?</a:t>
            </a:r>
          </a:p>
          <a:p>
            <a:pPr lvl="1"/>
            <a:r>
              <a:rPr lang="en-US" dirty="0"/>
              <a:t>See more details in paper draft!</a:t>
            </a:r>
          </a:p>
        </p:txBody>
      </p:sp>
    </p:spTree>
    <p:extLst>
      <p:ext uri="{BB962C8B-B14F-4D97-AF65-F5344CB8AC3E}">
        <p14:creationId xmlns:p14="http://schemas.microsoft.com/office/powerpoint/2010/main" val="3312727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12A5-854B-2849-9D2C-56D1D78F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391E8-CB7C-F442-AC4B-FA8A81FE5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technical stuff</a:t>
            </a:r>
          </a:p>
        </p:txBody>
      </p:sp>
    </p:spTree>
    <p:extLst>
      <p:ext uri="{BB962C8B-B14F-4D97-AF65-F5344CB8AC3E}">
        <p14:creationId xmlns:p14="http://schemas.microsoft.com/office/powerpoint/2010/main" val="199886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68BD83-D4D3-6444-911A-742C77EEB1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Big Caslon Medium" panose="02000603090000020003" pitchFamily="2" charset="-79"/>
                    <a:cs typeface="Big Caslon Medium" panose="02000603090000020003" pitchFamily="2" charset="-79"/>
                  </a:rPr>
                  <a:t>Challenges</a:t>
                </a:r>
                <a:r>
                  <a:rPr lang="en-US" dirty="0"/>
                  <a:t>: Writing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to disk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68BD83-D4D3-6444-911A-742C77EEB1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286805-033D-BC4E-BECC-AB03C33AB7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0789"/>
                <a:ext cx="10515600" cy="50820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the worst case,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expanded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new elements with each puncture</a:t>
                </a:r>
              </a:p>
              <a:p>
                <a:pPr lvl="1"/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1,000</m:t>
                    </m:r>
                  </m:oMath>
                </a14:m>
                <a:r>
                  <a:rPr lang="en-US" dirty="0"/>
                  <a:t> file deletions,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|=1,000×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bits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deletion can easily take a longer than the ORK’18 FKT scheme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grows large</a:t>
                </a:r>
              </a:p>
              <a:p>
                <a:pPr lvl="1"/>
                <a:endParaRPr lang="en-US" dirty="0"/>
              </a:p>
              <a:p>
                <a:r>
                  <a:rPr lang="en-US" b="1" dirty="0">
                    <a:latin typeface="BIG CASLON MEDIUM" panose="02000603090000020003" pitchFamily="2" charset="-79"/>
                    <a:cs typeface="BIG CASLON MEDIUM" panose="02000603090000020003" pitchFamily="2" charset="-79"/>
                  </a:rPr>
                  <a:t>How do we avoid having to perform large IO operations after deleting many files?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286805-033D-BC4E-BECC-AB03C33AB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0789"/>
                <a:ext cx="10515600" cy="5082086"/>
              </a:xfrm>
              <a:blipFill>
                <a:blip r:embed="rId4"/>
                <a:stretch>
                  <a:fillRect l="-1086" t="-1990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07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E9D0-D0D2-9B41-B286-BB744D61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PPRF Key Refreshing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9870F-F893-684E-A698-FC98EAEC5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the PPRF key grows large (after several punctures), we can choose a new un-punctured PPRF key</a:t>
                </a:r>
              </a:p>
              <a:p>
                <a:r>
                  <a:rPr lang="en-US" dirty="0"/>
                  <a:t>Then we have to re-encrypt all files again? </a:t>
                </a:r>
              </a:p>
              <a:p>
                <a:pPr lvl="1"/>
                <a:r>
                  <a:rPr lang="en-US" dirty="0"/>
                  <a:t>No. Use more indirection. </a:t>
                </a:r>
              </a:p>
              <a:p>
                <a:pPr lvl="1"/>
                <a:r>
                  <a:rPr lang="en-US" dirty="0"/>
                  <a:t>Instead of encryption files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instead use the PPRF to generate an ephemeral key that encrypts the per-file encryption key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Files are never re-encrypted when a PPRF key refresh occurs; only their per-file encryption keys are re-encrypted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9870F-F893-684E-A698-FC98EAEC5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8357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87B4-7955-06D8-F43E-0659E99D5D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Game</a:t>
            </a:r>
          </a:p>
        </p:txBody>
      </p:sp>
    </p:spTree>
    <p:extLst>
      <p:ext uri="{BB962C8B-B14F-4D97-AF65-F5344CB8AC3E}">
        <p14:creationId xmlns:p14="http://schemas.microsoft.com/office/powerpoint/2010/main" val="3243652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Secure Deletion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B3FB-4134-9643-B577-C3EF450FD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Secure deletion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dirty="0"/>
              <a:t>ensures that deleted files are irrecoverable by an adversary that later obtains physical access to the underlying storage medium. </a:t>
            </a:r>
          </a:p>
        </p:txBody>
      </p:sp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617ADF92-F9C9-8948-8597-2C6F89BD292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6181" y="3667318"/>
            <a:ext cx="2179637" cy="2179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C250A-6F69-804D-A2CB-6EC2F90E457D}"/>
              </a:ext>
            </a:extLst>
          </p:cNvPr>
          <p:cNvSpPr txBox="1"/>
          <p:nvPr/>
        </p:nvSpPr>
        <p:spPr>
          <a:xfrm>
            <a:off x="5536637" y="3821582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401C344-7139-E946-8B0A-52E1D52684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0504" y="5656164"/>
            <a:ext cx="776346" cy="10415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123F384-4238-294C-AA2F-CACBDDB7737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90249" y="5656163"/>
            <a:ext cx="776346" cy="104159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AA72EC0-1D13-8345-A7AA-9C1628D13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97165" y="3917445"/>
            <a:ext cx="1586168" cy="1586168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C545028-7BC4-B848-BFC3-6FAB01D36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77804" y="2957486"/>
            <a:ext cx="2889469" cy="2889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C4B869-7BC7-7344-A70D-54A8B2C87C6F}"/>
              </a:ext>
            </a:extLst>
          </p:cNvPr>
          <p:cNvSpPr txBox="1"/>
          <p:nvPr/>
        </p:nvSpPr>
        <p:spPr>
          <a:xfrm>
            <a:off x="3487882" y="440222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27758-BF27-5D4B-B188-C465B343866C}"/>
              </a:ext>
            </a:extLst>
          </p:cNvPr>
          <p:cNvSpPr txBox="1"/>
          <p:nvPr/>
        </p:nvSpPr>
        <p:spPr>
          <a:xfrm>
            <a:off x="3496250" y="48472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568163-1144-644E-BBD1-AE273460986F}"/>
              </a:ext>
            </a:extLst>
          </p:cNvPr>
          <p:cNvCxnSpPr>
            <a:endCxn id="4" idx="1"/>
          </p:cNvCxnSpPr>
          <p:nvPr/>
        </p:nvCxnSpPr>
        <p:spPr>
          <a:xfrm flipV="1">
            <a:off x="2995448" y="4757137"/>
            <a:ext cx="2010733" cy="144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83248F-1606-994A-983E-6DA9FE2733C1}"/>
              </a:ext>
            </a:extLst>
          </p:cNvPr>
          <p:cNvCxnSpPr/>
          <p:nvPr/>
        </p:nvCxnSpPr>
        <p:spPr>
          <a:xfrm flipV="1">
            <a:off x="3012186" y="4857791"/>
            <a:ext cx="2010733" cy="144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DD8422-6B5F-6841-9276-35D64D3D0556}"/>
              </a:ext>
            </a:extLst>
          </p:cNvPr>
          <p:cNvSpPr txBox="1"/>
          <p:nvPr/>
        </p:nvSpPr>
        <p:spPr>
          <a:xfrm>
            <a:off x="2179179" y="3262331"/>
            <a:ext cx="335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interacts with storage device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7AA506-F883-354C-908E-83AFBA181757}"/>
              </a:ext>
            </a:extLst>
          </p:cNvPr>
          <p:cNvSpPr txBox="1"/>
          <p:nvPr/>
        </p:nvSpPr>
        <p:spPr>
          <a:xfrm>
            <a:off x="6655363" y="3163049"/>
            <a:ext cx="3367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Adversary obtains physical access </a:t>
            </a:r>
          </a:p>
          <a:p>
            <a:pPr algn="ctr"/>
            <a:r>
              <a:rPr lang="en-US" dirty="0"/>
              <a:t>to storage device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A61E14-2C13-954B-97F6-0886881374FA}"/>
              </a:ext>
            </a:extLst>
          </p:cNvPr>
          <p:cNvSpPr txBox="1"/>
          <p:nvPr/>
        </p:nvSpPr>
        <p:spPr>
          <a:xfrm>
            <a:off x="1358111" y="4110364"/>
            <a:ext cx="381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Threat Model</a:t>
            </a:r>
            <a:r>
              <a:rPr lang="en-US" b="1" dirty="0"/>
              <a:t>: </a:t>
            </a:r>
            <a:r>
              <a:rPr lang="en-US" dirty="0"/>
              <a:t>Prevent recovery of </a:t>
            </a:r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deleted</a:t>
            </a:r>
            <a:r>
              <a:rPr lang="en-US" dirty="0"/>
              <a:t> files from an adversary that obtains unfettered physical access to the storage device</a:t>
            </a:r>
          </a:p>
        </p:txBody>
      </p:sp>
    </p:spTree>
    <p:extLst>
      <p:ext uri="{BB962C8B-B14F-4D97-AF65-F5344CB8AC3E}">
        <p14:creationId xmlns:p14="http://schemas.microsoft.com/office/powerpoint/2010/main" val="395819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85 0.0051 C 0.08268 0.01968 0.15365 0.0345 0.19414 0.00278 C 0.23464 -0.02916 0.25495 -0.18564 0.25495 -0.18564 L 0.25495 -0.18564 " pathEditMode="relative" ptsTypes="AAAA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55 0.02338 C 0.16563 0.05556 0.32383 0.08797 0.39284 0.05325 C 0.46172 0.01829 0.44154 -0.08379 0.42123 -0.18564 " pathEditMode="relative" ptsTypes="A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0000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748 -0.20486 L 0.56107 -0.09814 " pathEditMode="relative" ptsTypes="AA"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4" grpId="1"/>
      <p:bldP spid="15" grpId="0"/>
      <p:bldP spid="15" grpId="1"/>
      <p:bldP spid="20" grpId="0"/>
      <p:bldP spid="20" grpId="1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46F3265-E5A8-CE7A-F392-0F4B8F673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69" y="1470198"/>
            <a:ext cx="1286367" cy="1670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BD87C9-5FD8-7A86-FD08-7197F9C9F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315" y="1436700"/>
            <a:ext cx="1898101" cy="18981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B34B70-C1D6-793B-438D-F5F3642F2E2C}"/>
              </a:ext>
            </a:extLst>
          </p:cNvPr>
          <p:cNvSpPr txBox="1"/>
          <p:nvPr/>
        </p:nvSpPr>
        <p:spPr>
          <a:xfrm>
            <a:off x="3123337" y="3271538"/>
            <a:ext cx="24180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Persistent Storage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data written to persistent storage is fully-recoverable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Equivalent to an append-only disk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tape archives or SSDs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D6C88-B4E6-0DB6-5881-0AD8F79460F8}"/>
              </a:ext>
            </a:extLst>
          </p:cNvPr>
          <p:cNvSpPr txBox="1"/>
          <p:nvPr/>
        </p:nvSpPr>
        <p:spPr>
          <a:xfrm>
            <a:off x="181390" y="3271538"/>
            <a:ext cx="27091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Securely-Deleting Storage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written to and then deleted from the storage is irrecoverable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TPMs or Smart Cards which are tamper-resistant by design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08E6495-07EC-F293-57DE-A32C32A3E60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Notation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6C28FB-184F-9A0A-0004-4C4A0BD62E85}"/>
                  </a:ext>
                </a:extLst>
              </p:cNvPr>
              <p:cNvSpPr txBox="1"/>
              <p:nvPr/>
            </p:nvSpPr>
            <p:spPr>
              <a:xfrm>
                <a:off x="6990314" y="3271538"/>
                <a:ext cx="387424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/>
                  <a:t>Key-Value Store</a:t>
                </a:r>
              </a:p>
              <a:p>
                <a:endParaRPr lang="en-US" b="1" dirty="0"/>
              </a:p>
              <a:p>
                <a:r>
                  <a:rPr lang="en-US" dirty="0"/>
                  <a:t>Abstract data structure that stores and retrieves objects using an object's associated key. Supports (3) basic operations: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put(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get(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delete(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6C28FB-184F-9A0A-0004-4C4A0BD6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314" y="3271538"/>
                <a:ext cx="3874248" cy="2862322"/>
              </a:xfrm>
              <a:prstGeom prst="rect">
                <a:avLst/>
              </a:prstGeom>
              <a:blipFill>
                <a:blip r:embed="rId4"/>
                <a:stretch>
                  <a:fillRect l="-1417" t="-1279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816ABDBB-9632-D3C1-685E-A37B2CF59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50609" y="1717131"/>
            <a:ext cx="4553659" cy="155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1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3321-E842-E67F-3B47-91EA6DA6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Game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56B8AAD-B962-3C5D-CBC1-BDD2F55A2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7631" y="2238724"/>
            <a:ext cx="1723508" cy="1723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D88E2-A40A-F54B-D0B9-714A5AF7278C}"/>
              </a:ext>
            </a:extLst>
          </p:cNvPr>
          <p:cNvSpPr txBox="1"/>
          <p:nvPr/>
        </p:nvSpPr>
        <p:spPr>
          <a:xfrm>
            <a:off x="671125" y="3944513"/>
            <a:ext cx="109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adversary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A1EB40-5CE6-3D52-E2E3-F60BE6125FB3}"/>
              </a:ext>
            </a:extLst>
          </p:cNvPr>
          <p:cNvSpPr/>
          <p:nvPr/>
        </p:nvSpPr>
        <p:spPr>
          <a:xfrm>
            <a:off x="3773714" y="1935581"/>
            <a:ext cx="7580085" cy="455729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620A6-9DD4-5586-92F2-B865F26336A1}"/>
              </a:ext>
            </a:extLst>
          </p:cNvPr>
          <p:cNvSpPr txBox="1"/>
          <p:nvPr/>
        </p:nvSpPr>
        <p:spPr>
          <a:xfrm>
            <a:off x="3969305" y="1999416"/>
            <a:ext cx="1198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Challenger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1D2FAF-43B4-2FCE-A7C1-072D39738DFE}"/>
              </a:ext>
            </a:extLst>
          </p:cNvPr>
          <p:cNvSpPr/>
          <p:nvPr/>
        </p:nvSpPr>
        <p:spPr>
          <a:xfrm>
            <a:off x="7265583" y="2781802"/>
            <a:ext cx="3864384" cy="23608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603173-E4B5-AECA-A7D6-0BC5CC20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704" y="3740965"/>
            <a:ext cx="850013" cy="1103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F1CDFE-FCFA-C542-DB0F-119DC253D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814" y="3740965"/>
            <a:ext cx="1151642" cy="11516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4BAFF8-53C9-AA2D-EC01-50AA6B51FE4E}"/>
              </a:ext>
            </a:extLst>
          </p:cNvPr>
          <p:cNvSpPr txBox="1"/>
          <p:nvPr/>
        </p:nvSpPr>
        <p:spPr>
          <a:xfrm>
            <a:off x="7276488" y="2794585"/>
            <a:ext cx="16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Key-Value Store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0B8BB5-CA9C-6445-1030-508AD2C6789B}"/>
                  </a:ext>
                </a:extLst>
              </p:cNvPr>
              <p:cNvSpPr txBox="1"/>
              <p:nvPr/>
            </p:nvSpPr>
            <p:spPr>
              <a:xfrm>
                <a:off x="4115300" y="2360912"/>
                <a:ext cx="968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0B8BB5-CA9C-6445-1030-508AD2C67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300" y="2360912"/>
                <a:ext cx="968470" cy="276999"/>
              </a:xfrm>
              <a:prstGeom prst="rect">
                <a:avLst/>
              </a:prstGeom>
              <a:blipFill>
                <a:blip r:embed="rId7"/>
                <a:stretch>
                  <a:fillRect l="-5660" t="-2174" r="-9434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4EB42B4-EBA3-F282-2315-50A882654B93}"/>
              </a:ext>
            </a:extLst>
          </p:cNvPr>
          <p:cNvSpPr txBox="1"/>
          <p:nvPr/>
        </p:nvSpPr>
        <p:spPr>
          <a:xfrm>
            <a:off x="136256" y="169068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(1)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5F5F176-3790-BF1E-ACCA-214BF8F5F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969305" y="2794585"/>
            <a:ext cx="1380744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11" grpId="0"/>
      <p:bldP spid="12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3321-E842-E67F-3B47-91EA6DA6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Game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56B8AAD-B962-3C5D-CBC1-BDD2F55A2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7631" y="2238724"/>
            <a:ext cx="1723508" cy="1723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D88E2-A40A-F54B-D0B9-714A5AF7278C}"/>
              </a:ext>
            </a:extLst>
          </p:cNvPr>
          <p:cNvSpPr txBox="1"/>
          <p:nvPr/>
        </p:nvSpPr>
        <p:spPr>
          <a:xfrm>
            <a:off x="671125" y="3944513"/>
            <a:ext cx="109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adversary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A1EB40-5CE6-3D52-E2E3-F60BE6125FB3}"/>
              </a:ext>
            </a:extLst>
          </p:cNvPr>
          <p:cNvSpPr/>
          <p:nvPr/>
        </p:nvSpPr>
        <p:spPr>
          <a:xfrm>
            <a:off x="3773714" y="1935581"/>
            <a:ext cx="7580085" cy="455729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620A6-9DD4-5586-92F2-B865F26336A1}"/>
              </a:ext>
            </a:extLst>
          </p:cNvPr>
          <p:cNvSpPr txBox="1"/>
          <p:nvPr/>
        </p:nvSpPr>
        <p:spPr>
          <a:xfrm>
            <a:off x="3969305" y="1999416"/>
            <a:ext cx="1198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Challenger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1D2FAF-43B4-2FCE-A7C1-072D39738DFE}"/>
              </a:ext>
            </a:extLst>
          </p:cNvPr>
          <p:cNvSpPr/>
          <p:nvPr/>
        </p:nvSpPr>
        <p:spPr>
          <a:xfrm>
            <a:off x="7265583" y="2781802"/>
            <a:ext cx="3864384" cy="23608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603173-E4B5-AECA-A7D6-0BC5CC20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704" y="3740965"/>
            <a:ext cx="850013" cy="1103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F1CDFE-FCFA-C542-DB0F-119DC253D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814" y="3740965"/>
            <a:ext cx="1151642" cy="11516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4BAFF8-53C9-AA2D-EC01-50AA6B51FE4E}"/>
              </a:ext>
            </a:extLst>
          </p:cNvPr>
          <p:cNvSpPr txBox="1"/>
          <p:nvPr/>
        </p:nvSpPr>
        <p:spPr>
          <a:xfrm>
            <a:off x="7276488" y="2794585"/>
            <a:ext cx="16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Key-Value Store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0B8BB5-CA9C-6445-1030-508AD2C6789B}"/>
                  </a:ext>
                </a:extLst>
              </p:cNvPr>
              <p:cNvSpPr txBox="1"/>
              <p:nvPr/>
            </p:nvSpPr>
            <p:spPr>
              <a:xfrm>
                <a:off x="4115300" y="2360912"/>
                <a:ext cx="968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0B8BB5-CA9C-6445-1030-508AD2C67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300" y="2360912"/>
                <a:ext cx="968470" cy="276999"/>
              </a:xfrm>
              <a:prstGeom prst="rect">
                <a:avLst/>
              </a:prstGeom>
              <a:blipFill>
                <a:blip r:embed="rId7"/>
                <a:stretch>
                  <a:fillRect l="-5660" t="-2174" r="-9434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6E9021-CDD7-80A5-C0DE-AC99497E3D64}"/>
              </a:ext>
            </a:extLst>
          </p:cNvPr>
          <p:cNvCxnSpPr/>
          <p:nvPr/>
        </p:nvCxnSpPr>
        <p:spPr>
          <a:xfrm>
            <a:off x="2276517" y="3185947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75F24E-F2AF-4FE2-061A-E7F0A3558CD6}"/>
                  </a:ext>
                </a:extLst>
              </p:cNvPr>
              <p:cNvSpPr txBox="1"/>
              <p:nvPr/>
            </p:nvSpPr>
            <p:spPr>
              <a:xfrm>
                <a:off x="2329540" y="2719524"/>
                <a:ext cx="998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75F24E-F2AF-4FE2-061A-E7F0A3558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40" y="2719524"/>
                <a:ext cx="998030" cy="369332"/>
              </a:xfrm>
              <a:prstGeom prst="rect">
                <a:avLst/>
              </a:prstGeom>
              <a:blipFill>
                <a:blip r:embed="rId8"/>
                <a:stretch>
                  <a:fillRect l="-4878" t="-8197" r="-548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BC6195-F4AE-4DA2-0820-13B1877E4CD7}"/>
              </a:ext>
            </a:extLst>
          </p:cNvPr>
          <p:cNvCxnSpPr/>
          <p:nvPr/>
        </p:nvCxnSpPr>
        <p:spPr>
          <a:xfrm>
            <a:off x="2264682" y="4212055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F503F4-F2DC-37E7-76EB-CB3FD4B6A302}"/>
                  </a:ext>
                </a:extLst>
              </p:cNvPr>
              <p:cNvSpPr txBox="1"/>
              <p:nvPr/>
            </p:nvSpPr>
            <p:spPr>
              <a:xfrm>
                <a:off x="2317705" y="3745632"/>
                <a:ext cx="10533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delete(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F503F4-F2DC-37E7-76EB-CB3FD4B6A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705" y="3745632"/>
                <a:ext cx="1053302" cy="369332"/>
              </a:xfrm>
              <a:prstGeom prst="rect">
                <a:avLst/>
              </a:prstGeom>
              <a:blipFill>
                <a:blip r:embed="rId9"/>
                <a:stretch>
                  <a:fillRect l="-4624" t="-8197" r="-578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8C55C6-1D0D-BE2E-0BDD-1E48FD6DA27B}"/>
              </a:ext>
            </a:extLst>
          </p:cNvPr>
          <p:cNvCxnSpPr/>
          <p:nvPr/>
        </p:nvCxnSpPr>
        <p:spPr>
          <a:xfrm>
            <a:off x="2276517" y="3677634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1678A3-550B-EC7B-F79D-0D6E0105AB13}"/>
              </a:ext>
            </a:extLst>
          </p:cNvPr>
          <p:cNvCxnSpPr/>
          <p:nvPr/>
        </p:nvCxnSpPr>
        <p:spPr>
          <a:xfrm>
            <a:off x="2276517" y="4733607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261480-F08D-CFF3-09FF-0835292BE431}"/>
                  </a:ext>
                </a:extLst>
              </p:cNvPr>
              <p:cNvSpPr txBox="1"/>
              <p:nvPr/>
            </p:nvSpPr>
            <p:spPr>
              <a:xfrm>
                <a:off x="2329540" y="4267184"/>
                <a:ext cx="998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261480-F08D-CFF3-09FF-0835292BE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40" y="4267184"/>
                <a:ext cx="998030" cy="369332"/>
              </a:xfrm>
              <a:prstGeom prst="rect">
                <a:avLst/>
              </a:prstGeom>
              <a:blipFill>
                <a:blip r:embed="rId10"/>
                <a:stretch>
                  <a:fillRect l="-4878" t="-9836" r="-548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179121-5BBD-706A-0B33-92ED2D17982E}"/>
              </a:ext>
            </a:extLst>
          </p:cNvPr>
          <p:cNvCxnSpPr/>
          <p:nvPr/>
        </p:nvCxnSpPr>
        <p:spPr>
          <a:xfrm>
            <a:off x="6010602" y="3185947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88F547-C954-5A0A-A4AD-AC2BE76D1174}"/>
                  </a:ext>
                </a:extLst>
              </p:cNvPr>
              <p:cNvSpPr txBox="1"/>
              <p:nvPr/>
            </p:nvSpPr>
            <p:spPr>
              <a:xfrm>
                <a:off x="6063625" y="2719524"/>
                <a:ext cx="998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88F547-C954-5A0A-A4AD-AC2BE76D1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625" y="2719524"/>
                <a:ext cx="998030" cy="369332"/>
              </a:xfrm>
              <a:prstGeom prst="rect">
                <a:avLst/>
              </a:prstGeom>
              <a:blipFill>
                <a:blip r:embed="rId11"/>
                <a:stretch>
                  <a:fillRect l="-5521" t="-8197" r="-55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C32A06-9CA3-C45D-ABFD-410B843DF5C6}"/>
              </a:ext>
            </a:extLst>
          </p:cNvPr>
          <p:cNvCxnSpPr/>
          <p:nvPr/>
        </p:nvCxnSpPr>
        <p:spPr>
          <a:xfrm>
            <a:off x="5998767" y="4212055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B4808-8DC0-C7A6-5498-FF30D4BE55D0}"/>
                  </a:ext>
                </a:extLst>
              </p:cNvPr>
              <p:cNvSpPr txBox="1"/>
              <p:nvPr/>
            </p:nvSpPr>
            <p:spPr>
              <a:xfrm>
                <a:off x="6051790" y="3745632"/>
                <a:ext cx="10533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delete(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B4808-8DC0-C7A6-5498-FF30D4BE5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790" y="3745632"/>
                <a:ext cx="1053302" cy="369332"/>
              </a:xfrm>
              <a:prstGeom prst="rect">
                <a:avLst/>
              </a:prstGeom>
              <a:blipFill>
                <a:blip r:embed="rId12"/>
                <a:stretch>
                  <a:fillRect l="-5202" t="-8197" r="-520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BEEFB7-1E4D-CF15-67F9-586A20B67D3C}"/>
              </a:ext>
            </a:extLst>
          </p:cNvPr>
          <p:cNvCxnSpPr/>
          <p:nvPr/>
        </p:nvCxnSpPr>
        <p:spPr>
          <a:xfrm>
            <a:off x="6005828" y="3641466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FB9581-F29E-4A72-B07E-537510C18964}"/>
              </a:ext>
            </a:extLst>
          </p:cNvPr>
          <p:cNvCxnSpPr/>
          <p:nvPr/>
        </p:nvCxnSpPr>
        <p:spPr>
          <a:xfrm>
            <a:off x="6010602" y="4733607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BA396D-30DF-DC36-17C2-253088067DA9}"/>
                  </a:ext>
                </a:extLst>
              </p:cNvPr>
              <p:cNvSpPr txBox="1"/>
              <p:nvPr/>
            </p:nvSpPr>
            <p:spPr>
              <a:xfrm>
                <a:off x="6063625" y="4267184"/>
                <a:ext cx="998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BA396D-30DF-DC36-17C2-253088067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625" y="4267184"/>
                <a:ext cx="998030" cy="369332"/>
              </a:xfrm>
              <a:prstGeom prst="rect">
                <a:avLst/>
              </a:prstGeom>
              <a:blipFill>
                <a:blip r:embed="rId13"/>
                <a:stretch>
                  <a:fillRect l="-5521" t="-9836" r="-55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4EB42B4-EBA3-F282-2315-50A882654B93}"/>
              </a:ext>
            </a:extLst>
          </p:cNvPr>
          <p:cNvSpPr txBox="1"/>
          <p:nvPr/>
        </p:nvSpPr>
        <p:spPr>
          <a:xfrm>
            <a:off x="136256" y="169068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2F0086-D62E-B437-A503-94C87B5D7DC9}"/>
              </a:ext>
            </a:extLst>
          </p:cNvPr>
          <p:cNvSpPr txBox="1"/>
          <p:nvPr/>
        </p:nvSpPr>
        <p:spPr>
          <a:xfrm>
            <a:off x="2625439" y="32606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10A91D-F353-041E-4475-BD719897E2E1}"/>
              </a:ext>
            </a:extLst>
          </p:cNvPr>
          <p:cNvSpPr txBox="1"/>
          <p:nvPr/>
        </p:nvSpPr>
        <p:spPr>
          <a:xfrm>
            <a:off x="6390958" y="321773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277EF1B-8638-2610-A69D-461E73C193F2}"/>
                  </a:ext>
                </a:extLst>
              </p:cNvPr>
              <p:cNvSpPr txBox="1"/>
              <p:nvPr/>
            </p:nvSpPr>
            <p:spPr>
              <a:xfrm>
                <a:off x="4654471" y="3397653"/>
                <a:ext cx="12942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𝑝𝑜𝑙𝑦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interactions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277EF1B-8638-2610-A69D-461E73C19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471" y="3397653"/>
                <a:ext cx="1294200" cy="646331"/>
              </a:xfrm>
              <a:prstGeom prst="rect">
                <a:avLst/>
              </a:prstGeom>
              <a:blipFill>
                <a:blip r:embed="rId14"/>
                <a:stretch>
                  <a:fillRect l="-4245" r="-424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35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7" grpId="0"/>
      <p:bldP spid="29" grpId="0"/>
      <p:bldP spid="31" grpId="0"/>
      <p:bldP spid="35" grpId="0"/>
      <p:bldP spid="37" grpId="0"/>
      <p:bldP spid="38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3321-E842-E67F-3B47-91EA6DA6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Game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56B8AAD-B962-3C5D-CBC1-BDD2F55A2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7631" y="2238724"/>
            <a:ext cx="1723508" cy="1723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D88E2-A40A-F54B-D0B9-714A5AF7278C}"/>
              </a:ext>
            </a:extLst>
          </p:cNvPr>
          <p:cNvSpPr txBox="1"/>
          <p:nvPr/>
        </p:nvSpPr>
        <p:spPr>
          <a:xfrm>
            <a:off x="671125" y="3944513"/>
            <a:ext cx="109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adversary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A1EB40-5CE6-3D52-E2E3-F60BE6125FB3}"/>
              </a:ext>
            </a:extLst>
          </p:cNvPr>
          <p:cNvSpPr/>
          <p:nvPr/>
        </p:nvSpPr>
        <p:spPr>
          <a:xfrm>
            <a:off x="3773714" y="1935581"/>
            <a:ext cx="7580085" cy="455729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620A6-9DD4-5586-92F2-B865F26336A1}"/>
              </a:ext>
            </a:extLst>
          </p:cNvPr>
          <p:cNvSpPr txBox="1"/>
          <p:nvPr/>
        </p:nvSpPr>
        <p:spPr>
          <a:xfrm>
            <a:off x="3969305" y="1999416"/>
            <a:ext cx="1198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Challenger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1D2FAF-43B4-2FCE-A7C1-072D39738DFE}"/>
              </a:ext>
            </a:extLst>
          </p:cNvPr>
          <p:cNvSpPr/>
          <p:nvPr/>
        </p:nvSpPr>
        <p:spPr>
          <a:xfrm>
            <a:off x="7265583" y="2781802"/>
            <a:ext cx="3864384" cy="23608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603173-E4B5-AECA-A7D6-0BC5CC20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704" y="3740965"/>
            <a:ext cx="850013" cy="1103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F1CDFE-FCFA-C542-DB0F-119DC253D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814" y="3740965"/>
            <a:ext cx="1151642" cy="11516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4BAFF8-53C9-AA2D-EC01-50AA6B51FE4E}"/>
              </a:ext>
            </a:extLst>
          </p:cNvPr>
          <p:cNvSpPr txBox="1"/>
          <p:nvPr/>
        </p:nvSpPr>
        <p:spPr>
          <a:xfrm>
            <a:off x="7276488" y="2794585"/>
            <a:ext cx="16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Key-Value Store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0B8BB5-CA9C-6445-1030-508AD2C6789B}"/>
                  </a:ext>
                </a:extLst>
              </p:cNvPr>
              <p:cNvSpPr txBox="1"/>
              <p:nvPr/>
            </p:nvSpPr>
            <p:spPr>
              <a:xfrm>
                <a:off x="4115300" y="2360912"/>
                <a:ext cx="968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0B8BB5-CA9C-6445-1030-508AD2C67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300" y="2360912"/>
                <a:ext cx="968470" cy="276999"/>
              </a:xfrm>
              <a:prstGeom prst="rect">
                <a:avLst/>
              </a:prstGeom>
              <a:blipFill>
                <a:blip r:embed="rId7"/>
                <a:stretch>
                  <a:fillRect l="-5660" t="-2174" r="-9434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6E9021-CDD7-80A5-C0DE-AC99497E3D64}"/>
              </a:ext>
            </a:extLst>
          </p:cNvPr>
          <p:cNvCxnSpPr/>
          <p:nvPr/>
        </p:nvCxnSpPr>
        <p:spPr>
          <a:xfrm>
            <a:off x="2276517" y="3185947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75F24E-F2AF-4FE2-061A-E7F0A3558CD6}"/>
                  </a:ext>
                </a:extLst>
              </p:cNvPr>
              <p:cNvSpPr txBox="1"/>
              <p:nvPr/>
            </p:nvSpPr>
            <p:spPr>
              <a:xfrm>
                <a:off x="1953769" y="2747938"/>
                <a:ext cx="17706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75F24E-F2AF-4FE2-061A-E7F0A3558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69" y="2747938"/>
                <a:ext cx="1770678" cy="646331"/>
              </a:xfrm>
              <a:prstGeom prst="rect">
                <a:avLst/>
              </a:prstGeom>
              <a:blipFill>
                <a:blip r:embed="rId8"/>
                <a:stretch>
                  <a:fillRect l="-1034" t="-5660" r="-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179121-5BBD-706A-0B33-92ED2D17982E}"/>
              </a:ext>
            </a:extLst>
          </p:cNvPr>
          <p:cNvCxnSpPr/>
          <p:nvPr/>
        </p:nvCxnSpPr>
        <p:spPr>
          <a:xfrm>
            <a:off x="6010602" y="3185947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88F547-C954-5A0A-A4AD-AC2BE76D1174}"/>
                  </a:ext>
                </a:extLst>
              </p:cNvPr>
              <p:cNvSpPr txBox="1"/>
              <p:nvPr/>
            </p:nvSpPr>
            <p:spPr>
              <a:xfrm>
                <a:off x="5951716" y="2750225"/>
                <a:ext cx="1215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put(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88F547-C954-5A0A-A4AD-AC2BE76D1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716" y="2750225"/>
                <a:ext cx="1215333" cy="369332"/>
              </a:xfrm>
              <a:prstGeom prst="rect">
                <a:avLst/>
              </a:prstGeom>
              <a:blipFill>
                <a:blip r:embed="rId9"/>
                <a:stretch>
                  <a:fillRect l="-4000" t="-8197" r="-40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4EB42B4-EBA3-F282-2315-50A882654B93}"/>
              </a:ext>
            </a:extLst>
          </p:cNvPr>
          <p:cNvSpPr txBox="1"/>
          <p:nvPr/>
        </p:nvSpPr>
        <p:spPr>
          <a:xfrm>
            <a:off x="136256" y="169068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(3)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7C0F12F-3A99-3A73-21B4-42FCE3B8FDC1}"/>
              </a:ext>
            </a:extLst>
          </p:cNvPr>
          <p:cNvCxnSpPr/>
          <p:nvPr/>
        </p:nvCxnSpPr>
        <p:spPr>
          <a:xfrm>
            <a:off x="2256363" y="3635884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DAF5063-3AAB-10B0-FE32-6DC0F0FDAD95}"/>
              </a:ext>
            </a:extLst>
          </p:cNvPr>
          <p:cNvCxnSpPr/>
          <p:nvPr/>
        </p:nvCxnSpPr>
        <p:spPr>
          <a:xfrm>
            <a:off x="2256363" y="4127571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B71E23B-9842-B60D-BC05-BC48C37450BA}"/>
              </a:ext>
            </a:extLst>
          </p:cNvPr>
          <p:cNvCxnSpPr/>
          <p:nvPr/>
        </p:nvCxnSpPr>
        <p:spPr>
          <a:xfrm>
            <a:off x="5997938" y="3635884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2BED2AA-3C57-EBEA-8668-6CE35B58DD81}"/>
              </a:ext>
            </a:extLst>
          </p:cNvPr>
          <p:cNvCxnSpPr/>
          <p:nvPr/>
        </p:nvCxnSpPr>
        <p:spPr>
          <a:xfrm>
            <a:off x="5993164" y="4091403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6B626F1-3E93-6730-1476-BC1E8F473F43}"/>
              </a:ext>
            </a:extLst>
          </p:cNvPr>
          <p:cNvSpPr txBox="1"/>
          <p:nvPr/>
        </p:nvSpPr>
        <p:spPr>
          <a:xfrm>
            <a:off x="2605285" y="371054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794D2A-406A-E5FE-0D40-61DEEEE7FBEF}"/>
              </a:ext>
            </a:extLst>
          </p:cNvPr>
          <p:cNvSpPr txBox="1"/>
          <p:nvPr/>
        </p:nvSpPr>
        <p:spPr>
          <a:xfrm>
            <a:off x="6378294" y="366767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B8F414-3484-FFBF-38FC-B9894BA62FB1}"/>
                  </a:ext>
                </a:extLst>
              </p:cNvPr>
              <p:cNvSpPr txBox="1"/>
              <p:nvPr/>
            </p:nvSpPr>
            <p:spPr>
              <a:xfrm>
                <a:off x="4654471" y="3397653"/>
                <a:ext cx="12942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𝑝𝑜𝑙𝑦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interactions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B8F414-3484-FFBF-38FC-B9894BA62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471" y="3397653"/>
                <a:ext cx="1294200" cy="646331"/>
              </a:xfrm>
              <a:prstGeom prst="rect">
                <a:avLst/>
              </a:prstGeom>
              <a:blipFill>
                <a:blip r:embed="rId10"/>
                <a:stretch>
                  <a:fillRect l="-4245" r="-424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D47E8CA-2DE2-2145-97C7-0512D0D9A4AB}"/>
              </a:ext>
            </a:extLst>
          </p:cNvPr>
          <p:cNvCxnSpPr/>
          <p:nvPr/>
        </p:nvCxnSpPr>
        <p:spPr>
          <a:xfrm>
            <a:off x="5993164" y="4946103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4184FC9-A539-83F0-854F-AB4E5CF391BE}"/>
                  </a:ext>
                </a:extLst>
              </p:cNvPr>
              <p:cNvSpPr txBox="1"/>
              <p:nvPr/>
            </p:nvSpPr>
            <p:spPr>
              <a:xfrm>
                <a:off x="5934278" y="4510381"/>
                <a:ext cx="1160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delete(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4184FC9-A539-83F0-854F-AB4E5CF3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278" y="4510381"/>
                <a:ext cx="1160318" cy="369332"/>
              </a:xfrm>
              <a:prstGeom prst="rect">
                <a:avLst/>
              </a:prstGeom>
              <a:blipFill>
                <a:blip r:embed="rId11"/>
                <a:stretch>
                  <a:fillRect l="-4188" t="-10000" r="-47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6181DC-25E9-5DEA-7195-54565DAF4BD2}"/>
                  </a:ext>
                </a:extLst>
              </p:cNvPr>
              <p:cNvSpPr txBox="1"/>
              <p:nvPr/>
            </p:nvSpPr>
            <p:spPr>
              <a:xfrm>
                <a:off x="230783" y="5062394"/>
                <a:ext cx="3332688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(4) </a:t>
                </a:r>
                <a:r>
                  <a:rPr lang="en-US" sz="4000" b="1" dirty="0"/>
                  <a:t>REPEAT</a:t>
                </a:r>
              </a:p>
              <a:p>
                <a:r>
                  <a:rPr lang="en-US" sz="2400" dirty="0"/>
                  <a:t>Repeat steps (2) &amp; (3)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times</a:t>
                </a: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6181DC-25E9-5DEA-7195-54565DAF4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83" y="5062394"/>
                <a:ext cx="3332688" cy="1446550"/>
              </a:xfrm>
              <a:prstGeom prst="rect">
                <a:avLst/>
              </a:prstGeom>
              <a:blipFill>
                <a:blip r:embed="rId12"/>
                <a:stretch>
                  <a:fillRect l="-6581" t="-7563" b="-8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3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  <p:bldP spid="52" grpId="0"/>
      <p:bldP spid="53" grpId="0"/>
      <p:bldP spid="3" grpId="0"/>
      <p:bldP spid="55" grpId="0"/>
      <p:bldP spid="5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3321-E842-E67F-3B47-91EA6DA6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Game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56B8AAD-B962-3C5D-CBC1-BDD2F55A2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7631" y="2238724"/>
            <a:ext cx="1723508" cy="1723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D88E2-A40A-F54B-D0B9-714A5AF7278C}"/>
              </a:ext>
            </a:extLst>
          </p:cNvPr>
          <p:cNvSpPr txBox="1"/>
          <p:nvPr/>
        </p:nvSpPr>
        <p:spPr>
          <a:xfrm>
            <a:off x="671125" y="3944513"/>
            <a:ext cx="109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adversary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A1EB40-5CE6-3D52-E2E3-F60BE6125FB3}"/>
              </a:ext>
            </a:extLst>
          </p:cNvPr>
          <p:cNvSpPr/>
          <p:nvPr/>
        </p:nvSpPr>
        <p:spPr>
          <a:xfrm>
            <a:off x="3773714" y="1935581"/>
            <a:ext cx="7580085" cy="455729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620A6-9DD4-5586-92F2-B865F26336A1}"/>
              </a:ext>
            </a:extLst>
          </p:cNvPr>
          <p:cNvSpPr txBox="1"/>
          <p:nvPr/>
        </p:nvSpPr>
        <p:spPr>
          <a:xfrm>
            <a:off x="3969305" y="1999416"/>
            <a:ext cx="1198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Challenger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1D2FAF-43B4-2FCE-A7C1-072D39738DFE}"/>
              </a:ext>
            </a:extLst>
          </p:cNvPr>
          <p:cNvSpPr/>
          <p:nvPr/>
        </p:nvSpPr>
        <p:spPr>
          <a:xfrm>
            <a:off x="7265583" y="2781802"/>
            <a:ext cx="3864384" cy="23608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603173-E4B5-AECA-A7D6-0BC5CC20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704" y="3740965"/>
            <a:ext cx="850013" cy="1103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F1CDFE-FCFA-C542-DB0F-119DC253D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814" y="3740965"/>
            <a:ext cx="1151642" cy="11516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4BAFF8-53C9-AA2D-EC01-50AA6B51FE4E}"/>
              </a:ext>
            </a:extLst>
          </p:cNvPr>
          <p:cNvSpPr txBox="1"/>
          <p:nvPr/>
        </p:nvSpPr>
        <p:spPr>
          <a:xfrm>
            <a:off x="7276488" y="2794585"/>
            <a:ext cx="16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Key-Value Store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0B8BB5-CA9C-6445-1030-508AD2C6789B}"/>
                  </a:ext>
                </a:extLst>
              </p:cNvPr>
              <p:cNvSpPr txBox="1"/>
              <p:nvPr/>
            </p:nvSpPr>
            <p:spPr>
              <a:xfrm>
                <a:off x="4115300" y="2360912"/>
                <a:ext cx="968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0B8BB5-CA9C-6445-1030-508AD2C67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300" y="2360912"/>
                <a:ext cx="968470" cy="276999"/>
              </a:xfrm>
              <a:prstGeom prst="rect">
                <a:avLst/>
              </a:prstGeom>
              <a:blipFill>
                <a:blip r:embed="rId7"/>
                <a:stretch>
                  <a:fillRect l="-5660" t="-2174" r="-9434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4EB42B4-EBA3-F282-2315-50A882654B93}"/>
              </a:ext>
            </a:extLst>
          </p:cNvPr>
          <p:cNvSpPr txBox="1"/>
          <p:nvPr/>
        </p:nvSpPr>
        <p:spPr>
          <a:xfrm>
            <a:off x="136256" y="169068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DD386E-E7BA-27CC-7207-9B6FF77A1ADA}"/>
                  </a:ext>
                </a:extLst>
              </p:cNvPr>
              <p:cNvSpPr txBox="1"/>
              <p:nvPr/>
            </p:nvSpPr>
            <p:spPr>
              <a:xfrm>
                <a:off x="2646293" y="2731146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DD386E-E7BA-27CC-7207-9B6FF77A1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293" y="2731146"/>
                <a:ext cx="42191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B0D5DC-32F9-A557-455B-A75E01B9ECA9}"/>
              </a:ext>
            </a:extLst>
          </p:cNvPr>
          <p:cNvCxnSpPr/>
          <p:nvPr/>
        </p:nvCxnSpPr>
        <p:spPr>
          <a:xfrm>
            <a:off x="2276517" y="3185947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A76339-D962-A1A0-DA78-F9C42F8CC18F}"/>
                  </a:ext>
                </a:extLst>
              </p:cNvPr>
              <p:cNvSpPr txBox="1"/>
              <p:nvPr/>
            </p:nvSpPr>
            <p:spPr>
              <a:xfrm>
                <a:off x="2200068" y="3431073"/>
                <a:ext cx="13063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otherwise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A76339-D962-A1A0-DA78-F9C42F8CC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068" y="3431073"/>
                <a:ext cx="1306383" cy="646331"/>
              </a:xfrm>
              <a:prstGeom prst="rect">
                <a:avLst/>
              </a:prstGeom>
              <a:blipFill>
                <a:blip r:embed="rId9"/>
                <a:stretch>
                  <a:fillRect t="-5660" r="-467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2CA5D-7196-47FF-2C45-E2D57EDAC9DE}"/>
              </a:ext>
            </a:extLst>
          </p:cNvPr>
          <p:cNvCxnSpPr>
            <a:cxnSpLocks/>
          </p:cNvCxnSpPr>
          <p:nvPr/>
        </p:nvCxnSpPr>
        <p:spPr>
          <a:xfrm flipH="1">
            <a:off x="2276517" y="4179129"/>
            <a:ext cx="11149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0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07407E-6 L -0.32174 4.07407E-6 C -0.46588 4.07407E-6 -0.64336 0.0412 -0.64336 0.07476 L -0.64336 0.1495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74" y="7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-0.32175 1.85185E-6 C -0.46589 1.85185E-6 -0.64336 0.0412 -0.64336 0.07477 L -0.64336 0.14954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74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D6D31-39AF-F955-B87C-09F69D00C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Computationally Secure Deletion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4A5EE-AFF4-75FA-5E8E-B2E0A677F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say a key-value store implements </a:t>
                </a:r>
                <a:r>
                  <a:rPr lang="en-US" b="1" i="1" dirty="0"/>
                  <a:t>computationally secure deletion </a:t>
                </a:r>
                <a:r>
                  <a:rPr lang="en-US" dirty="0"/>
                  <a:t>if for all polynomial-time adversaries, the </a:t>
                </a:r>
                <a:r>
                  <a:rPr lang="en-US" dirty="0" err="1"/>
                  <a:t>advantange</a:t>
                </a:r>
                <a:r>
                  <a:rPr lang="en-US" dirty="0"/>
                  <a:t> in the security game is negligible</a:t>
                </a:r>
              </a:p>
              <a:p>
                <a:pPr marL="0" indent="0">
                  <a:buNone/>
                </a:pPr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𝑛𝑒𝑔𝑙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4A5EE-AFF4-75FA-5E8E-B2E0A677F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993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Storage Medium as a Black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B3FB-4134-9643-B577-C3EF450FD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Prior work showed that securely deleting data is </a:t>
            </a:r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impossible</a:t>
            </a:r>
            <a:r>
              <a:rPr lang="en-US" dirty="0"/>
              <a:t> when treating the underlying physical storage medium as a black-box since the operating system cannot guarantee that:</a:t>
            </a:r>
          </a:p>
          <a:p>
            <a:r>
              <a:rPr lang="en-US" dirty="0"/>
              <a:t>Physical blocks are not duplicated on storage</a:t>
            </a:r>
          </a:p>
          <a:p>
            <a:r>
              <a:rPr lang="en-US" dirty="0"/>
              <a:t>Logical blocks map directly to physical blocks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Solution</a:t>
            </a:r>
            <a:r>
              <a:rPr lang="en-US" b="1" dirty="0"/>
              <a:t>: </a:t>
            </a:r>
            <a:r>
              <a:rPr lang="en-US" dirty="0"/>
              <a:t>Bootstrapping secure deletion with an external master key vault! (EuroS&amp;P’18 - Eraser: Your Data Won’t Be Back)</a:t>
            </a:r>
          </a:p>
          <a:p>
            <a:pPr marL="0" indent="0">
              <a:buNone/>
            </a:pPr>
            <a:r>
              <a:rPr lang="en-US" sz="2000" dirty="0" err="1"/>
              <a:t>Onarlioglu</a:t>
            </a:r>
            <a:r>
              <a:rPr lang="en-US" sz="2000" dirty="0"/>
              <a:t>, K., Robertson, W., &amp; </a:t>
            </a:r>
            <a:r>
              <a:rPr lang="en-US" sz="2000" dirty="0" err="1"/>
              <a:t>Kirda</a:t>
            </a:r>
            <a:r>
              <a:rPr lang="en-US" sz="2000" dirty="0"/>
              <a:t>, E. (2018, April). Eraser: Your Data Won't Be Back. In </a:t>
            </a:r>
            <a:r>
              <a:rPr lang="en-US" sz="2000" i="1" dirty="0"/>
              <a:t>2018 IEEE European Symposium on Security and Privacy (</a:t>
            </a:r>
            <a:r>
              <a:rPr lang="en-US" sz="2000" i="1" dirty="0" err="1"/>
              <a:t>EuroS&amp;P</a:t>
            </a:r>
            <a:r>
              <a:rPr lang="en-US" sz="2000" i="1" dirty="0"/>
              <a:t>)</a:t>
            </a:r>
            <a:r>
              <a:rPr lang="en-US" sz="2000" dirty="0"/>
              <a:t> (pp. 153-166). IEEE.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0185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Bootstrapping Secure Deletion [ORK’18]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B3FB-4134-9643-B577-C3EF450FD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2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external storage device (e.g., TPM or Smart Card) as a trusted master key vault</a:t>
            </a:r>
            <a:endParaRPr lang="en-US" sz="2000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EE8EC68-1E5A-C748-9F55-4ED8B2C89B8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067798" y="3079210"/>
            <a:ext cx="776346" cy="104159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4795924-7EBE-6E41-B8B0-74A30BF7D6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67679" y="5265732"/>
            <a:ext cx="1037275" cy="1041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3BE8D1-9B6C-FB46-9B3B-50334EA6BED9}"/>
              </a:ext>
            </a:extLst>
          </p:cNvPr>
          <p:cNvSpPr txBox="1"/>
          <p:nvPr/>
        </p:nvSpPr>
        <p:spPr>
          <a:xfrm>
            <a:off x="7107157" y="375147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A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3C20C2EC-A23C-A94F-8C48-8643BF768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02108" y="3229440"/>
            <a:ext cx="753604" cy="756744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8391108B-CD74-554D-AD6D-421DCDBD8189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944412" y="2956166"/>
            <a:ext cx="534498" cy="534498"/>
          </a:xfrm>
          <a:prstGeom prst="rect">
            <a:avLst/>
          </a:prstGeom>
          <a:ln>
            <a:noFill/>
          </a:ln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ABDF977-4692-9C4C-8582-08F5F54A416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013401" y="2866729"/>
            <a:ext cx="897966" cy="897966"/>
          </a:xfrm>
          <a:prstGeom prst="rect">
            <a:avLst/>
          </a:prstGeom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51FB2A6-FA0D-2244-8D59-2D99A7802D5A}"/>
              </a:ext>
            </a:extLst>
          </p:cNvPr>
          <p:cNvSpPr txBox="1"/>
          <p:nvPr/>
        </p:nvSpPr>
        <p:spPr>
          <a:xfrm>
            <a:off x="7606854" y="2598974"/>
            <a:ext cx="156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WRITING FILES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B8E62E-845B-A444-B1DA-D52D4EC12AD2}"/>
              </a:ext>
            </a:extLst>
          </p:cNvPr>
          <p:cNvSpPr txBox="1"/>
          <p:nvPr/>
        </p:nvSpPr>
        <p:spPr>
          <a:xfrm>
            <a:off x="6744450" y="5385911"/>
            <a:ext cx="31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1.) Generate file encryption key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FAF45F-8510-4D4E-976E-AD962432F2CA}"/>
              </a:ext>
            </a:extLst>
          </p:cNvPr>
          <p:cNvSpPr txBox="1"/>
          <p:nvPr/>
        </p:nvSpPr>
        <p:spPr>
          <a:xfrm>
            <a:off x="6753735" y="5714785"/>
            <a:ext cx="379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2.) Encrypt file with file encryption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9DEE84-1C49-D743-9D1C-9E044158525A}"/>
              </a:ext>
            </a:extLst>
          </p:cNvPr>
          <p:cNvSpPr txBox="1"/>
          <p:nvPr/>
        </p:nvSpPr>
        <p:spPr>
          <a:xfrm>
            <a:off x="6741179" y="6013297"/>
            <a:ext cx="3452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3.) Encrypt file key with master key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57C05D-6169-A445-A79D-C1DDD2C92721}"/>
              </a:ext>
            </a:extLst>
          </p:cNvPr>
          <p:cNvSpPr txBox="1"/>
          <p:nvPr/>
        </p:nvSpPr>
        <p:spPr>
          <a:xfrm>
            <a:off x="2381693" y="3095674"/>
            <a:ext cx="303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Master Key from TPM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E465C6-E936-1446-AB26-D3965B042F6C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D2A3BF-0938-A347-8E6A-47C9838C614C}"/>
              </a:ext>
            </a:extLst>
          </p:cNvPr>
          <p:cNvCxnSpPr>
            <a:cxnSpLocks/>
          </p:cNvCxnSpPr>
          <p:nvPr/>
        </p:nvCxnSpPr>
        <p:spPr>
          <a:xfrm flipH="1">
            <a:off x="7804784" y="3879390"/>
            <a:ext cx="6100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96E9D4B-D7C4-5648-8320-7C3B7B550B35}"/>
              </a:ext>
            </a:extLst>
          </p:cNvPr>
          <p:cNvCxnSpPr>
            <a:endCxn id="29" idx="2"/>
          </p:cNvCxnSpPr>
          <p:nvPr/>
        </p:nvCxnSpPr>
        <p:spPr>
          <a:xfrm flipV="1">
            <a:off x="5234152" y="3986184"/>
            <a:ext cx="3244758" cy="885361"/>
          </a:xfrm>
          <a:prstGeom prst="curved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A76B470-7157-604D-BBF6-122379FE372D}"/>
              </a:ext>
            </a:extLst>
          </p:cNvPr>
          <p:cNvSpPr txBox="1"/>
          <p:nvPr/>
        </p:nvSpPr>
        <p:spPr>
          <a:xfrm>
            <a:off x="6753735" y="6321971"/>
            <a:ext cx="515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4.) Write encrypted file and encrypted file key to disk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493663-63B8-9748-B2A8-C939021867B6}"/>
              </a:ext>
            </a:extLst>
          </p:cNvPr>
          <p:cNvSpPr txBox="1"/>
          <p:nvPr/>
        </p:nvSpPr>
        <p:spPr>
          <a:xfrm>
            <a:off x="2084851" y="6321971"/>
            <a:ext cx="374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Master Key is never persisted to disk!</a:t>
            </a:r>
          </a:p>
        </p:txBody>
      </p:sp>
    </p:spTree>
    <p:extLst>
      <p:ext uri="{BB962C8B-B14F-4D97-AF65-F5344CB8AC3E}">
        <p14:creationId xmlns:p14="http://schemas.microsoft.com/office/powerpoint/2010/main" val="395314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58 0.01574 C 0.09818 0.03241 0.17878 0.04931 0.22227 0.02199 C 0.26563 -0.00556 0.27175 -0.07731 0.27787 -0.14884 " pathEditMode="relative" ptsTypes="AAA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8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8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8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8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21" grpId="0"/>
      <p:bldP spid="21" grpId="1"/>
      <p:bldP spid="37" grpId="0"/>
      <p:bldP spid="38" grpId="0"/>
      <p:bldP spid="38" grpId="1"/>
      <p:bldP spid="40" grpId="0"/>
      <p:bldP spid="40" grpId="1"/>
      <p:bldP spid="41" grpId="0"/>
      <p:bldP spid="41" grpId="1"/>
      <p:bldP spid="42" grpId="0"/>
      <p:bldP spid="42" grpId="1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Bootstrapping Secure Deletion [ORK’18]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B3FB-4134-9643-B577-C3EF450FD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2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external storage device (e.g., TPM or Smart Card) as a trusted master key vault</a:t>
            </a:r>
            <a:endParaRPr lang="en-US" sz="2000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EE8EC68-1E5A-C748-9F55-4ED8B2C89B8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672265" y="4194677"/>
            <a:ext cx="776346" cy="104159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4795924-7EBE-6E41-B8B0-74A30BF7D6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3367" y="5109276"/>
            <a:ext cx="1037275" cy="1041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3BE8D1-9B6C-FB46-9B3B-50334EA6BED9}"/>
              </a:ext>
            </a:extLst>
          </p:cNvPr>
          <p:cNvSpPr txBox="1"/>
          <p:nvPr/>
        </p:nvSpPr>
        <p:spPr>
          <a:xfrm>
            <a:off x="9711624" y="486694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A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3C20C2EC-A23C-A94F-8C48-8643BF7683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06575" y="4344907"/>
            <a:ext cx="753604" cy="756744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8391108B-CD74-554D-AD6D-421DCDBD8189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0548879" y="4071633"/>
            <a:ext cx="534498" cy="534498"/>
          </a:xfrm>
          <a:prstGeom prst="rect">
            <a:avLst/>
          </a:prstGeom>
          <a:ln>
            <a:noFill/>
          </a:ln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ABDF977-4692-9C4C-8582-08F5F54A416D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617868" y="3982196"/>
            <a:ext cx="897966" cy="897966"/>
          </a:xfrm>
          <a:prstGeom prst="rect">
            <a:avLst/>
          </a:prstGeom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51FB2A6-FA0D-2244-8D59-2D99A7802D5A}"/>
              </a:ext>
            </a:extLst>
          </p:cNvPr>
          <p:cNvSpPr txBox="1"/>
          <p:nvPr/>
        </p:nvSpPr>
        <p:spPr>
          <a:xfrm>
            <a:off x="7606854" y="2598974"/>
            <a:ext cx="1644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DELETING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C9B9CF-3753-7243-8992-EBBBA8703D7D}"/>
              </a:ext>
            </a:extLst>
          </p:cNvPr>
          <p:cNvSpPr txBox="1"/>
          <p:nvPr/>
        </p:nvSpPr>
        <p:spPr>
          <a:xfrm>
            <a:off x="2929025" y="3133374"/>
            <a:ext cx="199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Refresh Master Key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F332A1-CA21-EB4E-B9A4-5E798C37C291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D21A774D-4842-E94E-A9A0-175324F9BA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1750" y="5109276"/>
            <a:ext cx="1037275" cy="1003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E07A44-E656-E742-9202-51EA894B2431}"/>
                  </a:ext>
                </a:extLst>
              </p:cNvPr>
              <p:cNvSpPr txBox="1"/>
              <p:nvPr/>
            </p:nvSpPr>
            <p:spPr>
              <a:xfrm>
                <a:off x="5922288" y="5790059"/>
                <a:ext cx="48938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Computationally intractable to retrieve file on disk</a:t>
                </a:r>
              </a:p>
              <a:p>
                <a:pPr algn="ctr"/>
                <a:r>
                  <a:rPr lang="en-US" dirty="0"/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E07A44-E656-E742-9202-51EA894B2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288" y="5790059"/>
                <a:ext cx="4893840" cy="646331"/>
              </a:xfrm>
              <a:prstGeom prst="rect">
                <a:avLst/>
              </a:prstGeom>
              <a:blipFill>
                <a:blip r:embed="rId19"/>
                <a:stretch>
                  <a:fillRect l="-518" t="-5882" r="-518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27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BB92-5B8F-374D-90DA-797BE9CF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Tree-Based Approaches For Key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FAD9-C8A9-284D-B17C-BC0FBFB45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71562"/>
          </a:xfrm>
        </p:spPr>
        <p:txBody>
          <a:bodyPr/>
          <a:lstStyle/>
          <a:p>
            <a:r>
              <a:rPr lang="en-US" dirty="0"/>
              <a:t>Eraser (ORK’18) used novel file key tree (FKT) design to avoid encryption amplification on file deletions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7450EC0-80DF-1A40-BBDB-2AC8542EA79B}"/>
                  </a:ext>
                </a:extLst>
              </p:cNvPr>
              <p:cNvSpPr/>
              <p:nvPr/>
            </p:nvSpPr>
            <p:spPr>
              <a:xfrm>
                <a:off x="2214562" y="3032124"/>
                <a:ext cx="942973" cy="942973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7450EC0-80DF-1A40-BBDB-2AC8542EA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62" y="3032124"/>
                <a:ext cx="942973" cy="9429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A4CF362-E604-894A-A38F-1E9BA77F67D7}"/>
                  </a:ext>
                </a:extLst>
              </p:cNvPr>
              <p:cNvSpPr/>
              <p:nvPr/>
            </p:nvSpPr>
            <p:spPr>
              <a:xfrm>
                <a:off x="1543051" y="4095752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A4CF362-E604-894A-A38F-1E9BA77F6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51" y="4095752"/>
                <a:ext cx="942974" cy="942974"/>
              </a:xfrm>
              <a:prstGeom prst="ellipse">
                <a:avLst/>
              </a:prstGeom>
              <a:blipFill>
                <a:blip r:embed="rId4"/>
                <a:stretch>
                  <a:fillRect l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B2F5CFD-85CB-D145-B191-502FE6DF034E}"/>
                  </a:ext>
                </a:extLst>
              </p:cNvPr>
              <p:cNvSpPr/>
              <p:nvPr/>
            </p:nvSpPr>
            <p:spPr>
              <a:xfrm>
                <a:off x="2886087" y="4103686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B2F5CFD-85CB-D145-B191-502FE6DF0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87" y="4103686"/>
                <a:ext cx="942974" cy="942974"/>
              </a:xfrm>
              <a:prstGeom prst="ellipse">
                <a:avLst/>
              </a:prstGeom>
              <a:blipFill>
                <a:blip r:embed="rId5"/>
                <a:stretch>
                  <a:fillRect l="-2632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CAE111D-4BFA-5140-BD83-7E8F38E3B97B}"/>
                  </a:ext>
                </a:extLst>
              </p:cNvPr>
              <p:cNvSpPr/>
              <p:nvPr/>
            </p:nvSpPr>
            <p:spPr>
              <a:xfrm>
                <a:off x="257160" y="5348290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CAE111D-4BFA-5140-BD83-7E8F38E3B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60" y="5348290"/>
                <a:ext cx="942974" cy="94297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FB2E9D3-B278-1C42-9D75-608853E547E6}"/>
                  </a:ext>
                </a:extLst>
              </p:cNvPr>
              <p:cNvSpPr/>
              <p:nvPr/>
            </p:nvSpPr>
            <p:spPr>
              <a:xfrm>
                <a:off x="1600196" y="5356224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FB2E9D3-B278-1C42-9D75-608853E54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6" y="5356224"/>
                <a:ext cx="942974" cy="94297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42C9E5-BE6B-064F-8DF3-364D430E509F}"/>
                  </a:ext>
                </a:extLst>
              </p:cNvPr>
              <p:cNvSpPr/>
              <p:nvPr/>
            </p:nvSpPr>
            <p:spPr>
              <a:xfrm>
                <a:off x="2743208" y="5359400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42C9E5-BE6B-064F-8DF3-364D430E5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8" y="5359400"/>
                <a:ext cx="942974" cy="94297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D934600-F90C-FC49-B713-674DD03758BC}"/>
                  </a:ext>
                </a:extLst>
              </p:cNvPr>
              <p:cNvSpPr/>
              <p:nvPr/>
            </p:nvSpPr>
            <p:spPr>
              <a:xfrm>
                <a:off x="4086244" y="5367334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D934600-F90C-FC49-B713-674DD0375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244" y="5367334"/>
                <a:ext cx="942974" cy="94297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585D86-D0C2-B54E-BBE5-13C017F598C2}"/>
                  </a:ext>
                </a:extLst>
              </p:cNvPr>
              <p:cNvSpPr/>
              <p:nvPr/>
            </p:nvSpPr>
            <p:spPr>
              <a:xfrm>
                <a:off x="2205243" y="3032124"/>
                <a:ext cx="942973" cy="942973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585D86-D0C2-B54E-BBE5-13C017F598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243" y="3032124"/>
                <a:ext cx="942973" cy="94297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E44A88-74B1-B04F-BBA4-876A63BA698B}"/>
                  </a:ext>
                </a:extLst>
              </p:cNvPr>
              <p:cNvSpPr/>
              <p:nvPr/>
            </p:nvSpPr>
            <p:spPr>
              <a:xfrm>
                <a:off x="1533732" y="4095752"/>
                <a:ext cx="942974" cy="94297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E44A88-74B1-B04F-BBA4-876A63BA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732" y="4095752"/>
                <a:ext cx="942974" cy="942974"/>
              </a:xfrm>
              <a:prstGeom prst="ellipse">
                <a:avLst/>
              </a:prstGeom>
              <a:blipFill>
                <a:blip r:embed="rId11"/>
                <a:stretch>
                  <a:fillRect l="-5128" r="-2564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D652059-3D89-9C41-9D88-8C5EE1ADAF78}"/>
                  </a:ext>
                </a:extLst>
              </p:cNvPr>
              <p:cNvSpPr/>
              <p:nvPr/>
            </p:nvSpPr>
            <p:spPr>
              <a:xfrm>
                <a:off x="2876768" y="4103686"/>
                <a:ext cx="942974" cy="94297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D652059-3D89-9C41-9D88-8C5EE1ADA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768" y="4103686"/>
                <a:ext cx="942974" cy="942974"/>
              </a:xfrm>
              <a:prstGeom prst="ellipse">
                <a:avLst/>
              </a:prstGeom>
              <a:blipFill>
                <a:blip r:embed="rId12"/>
                <a:stretch>
                  <a:fillRect l="-7692" r="-5128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B3859E2-7D03-CF41-ACD8-1FBEC18B4501}"/>
                  </a:ext>
                </a:extLst>
              </p:cNvPr>
              <p:cNvSpPr/>
              <p:nvPr/>
            </p:nvSpPr>
            <p:spPr>
              <a:xfrm>
                <a:off x="247841" y="5348290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B3859E2-7D03-CF41-ACD8-1FBEC18B4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41" y="5348290"/>
                <a:ext cx="942974" cy="942974"/>
              </a:xfrm>
              <a:prstGeom prst="ellipse">
                <a:avLst/>
              </a:prstGeom>
              <a:blipFill>
                <a:blip r:embed="rId13"/>
                <a:stretch>
                  <a:fillRect l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6D35775-0A73-7744-8DDA-58D50F878065}"/>
                  </a:ext>
                </a:extLst>
              </p:cNvPr>
              <p:cNvSpPr/>
              <p:nvPr/>
            </p:nvSpPr>
            <p:spPr>
              <a:xfrm>
                <a:off x="1590877" y="5356224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6D35775-0A73-7744-8DDA-58D50F878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877" y="5356224"/>
                <a:ext cx="942974" cy="94297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C9D08E-FDA2-3E42-ACDC-21D4DC69E02A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2014538" y="3837002"/>
            <a:ext cx="338119" cy="258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C4A5D7-08B4-5F4F-9EE3-24145CDA5B7A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3019440" y="3837002"/>
            <a:ext cx="338134" cy="266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4F5763-43DF-5944-8BBC-BE6985ABB963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3690966" y="4908565"/>
            <a:ext cx="866765" cy="4587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01636C-01E4-9042-BCA7-1E78BFB0517F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 flipH="1">
            <a:off x="3214695" y="5046660"/>
            <a:ext cx="142879" cy="312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95FBB21-1238-104A-9883-F0B87970BD75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014538" y="5038726"/>
            <a:ext cx="57145" cy="317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806DC1-1984-0E46-8EB0-261F5F2D9B5D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062039" y="4900631"/>
            <a:ext cx="619107" cy="5857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6A201B8-38BB-5D4A-BF68-2FB1A8998FE7}"/>
              </a:ext>
            </a:extLst>
          </p:cNvPr>
          <p:cNvCxnSpPr>
            <a:cxnSpLocks/>
          </p:cNvCxnSpPr>
          <p:nvPr/>
        </p:nvCxnSpPr>
        <p:spPr>
          <a:xfrm flipH="1">
            <a:off x="1976630" y="3839381"/>
            <a:ext cx="338119" cy="258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D93ED20-0AD5-2D4A-8476-7711F282A092}"/>
              </a:ext>
            </a:extLst>
          </p:cNvPr>
          <p:cNvCxnSpPr>
            <a:cxnSpLocks/>
          </p:cNvCxnSpPr>
          <p:nvPr/>
        </p:nvCxnSpPr>
        <p:spPr>
          <a:xfrm>
            <a:off x="2981532" y="3839381"/>
            <a:ext cx="338134" cy="266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D1DA245-70FB-A04C-A41F-5A56930B8E34}"/>
              </a:ext>
            </a:extLst>
          </p:cNvPr>
          <p:cNvCxnSpPr>
            <a:cxnSpLocks/>
          </p:cNvCxnSpPr>
          <p:nvPr/>
        </p:nvCxnSpPr>
        <p:spPr>
          <a:xfrm>
            <a:off x="3653058" y="4910944"/>
            <a:ext cx="866765" cy="4587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C0CD27-61FC-7A47-8023-CF1749B726B2}"/>
              </a:ext>
            </a:extLst>
          </p:cNvPr>
          <p:cNvCxnSpPr>
            <a:cxnSpLocks/>
          </p:cNvCxnSpPr>
          <p:nvPr/>
        </p:nvCxnSpPr>
        <p:spPr>
          <a:xfrm flipH="1">
            <a:off x="3176787" y="5049039"/>
            <a:ext cx="142879" cy="312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AA7928-3AC2-A54A-A9EB-4D20DF111E1C}"/>
              </a:ext>
            </a:extLst>
          </p:cNvPr>
          <p:cNvCxnSpPr>
            <a:cxnSpLocks/>
          </p:cNvCxnSpPr>
          <p:nvPr/>
        </p:nvCxnSpPr>
        <p:spPr>
          <a:xfrm>
            <a:off x="1976630" y="5041105"/>
            <a:ext cx="57145" cy="317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4FF1EC-5DC3-DC4F-860B-0CEBC187B15A}"/>
              </a:ext>
            </a:extLst>
          </p:cNvPr>
          <p:cNvCxnSpPr>
            <a:cxnSpLocks/>
          </p:cNvCxnSpPr>
          <p:nvPr/>
        </p:nvCxnSpPr>
        <p:spPr>
          <a:xfrm flipH="1">
            <a:off x="1024131" y="4903010"/>
            <a:ext cx="619107" cy="5857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27BC782-8E7A-5948-B23B-B437D63C3587}"/>
              </a:ext>
            </a:extLst>
          </p:cNvPr>
          <p:cNvCxnSpPr>
            <a:cxnSpLocks/>
            <a:stCxn id="60" idx="1"/>
            <a:endCxn id="62" idx="3"/>
          </p:cNvCxnSpPr>
          <p:nvPr/>
        </p:nvCxnSpPr>
        <p:spPr>
          <a:xfrm flipH="1">
            <a:off x="5404652" y="4360601"/>
            <a:ext cx="2956138" cy="306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>
            <a:extLst>
              <a:ext uri="{FF2B5EF4-FFF2-40B4-BE49-F238E27FC236}">
                <a16:creationId xmlns:a16="http://schemas.microsoft.com/office/drawing/2014/main" id="{DB9B4E72-F49B-6B41-97C1-F77C4623A7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60790" y="3561300"/>
            <a:ext cx="1598602" cy="1598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888CC56-26E8-2747-BE6A-1841E7C63648}"/>
                  </a:ext>
                </a:extLst>
              </p:cNvPr>
              <p:cNvSpPr txBox="1"/>
              <p:nvPr/>
            </p:nvSpPr>
            <p:spPr>
              <a:xfrm>
                <a:off x="5485475" y="3735286"/>
                <a:ext cx="29895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Re-encrypt path +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node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888CC56-26E8-2747-BE6A-1841E7C63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475" y="3735286"/>
                <a:ext cx="2989536" cy="646331"/>
              </a:xfrm>
              <a:prstGeom prst="rect">
                <a:avLst/>
              </a:prstGeom>
              <a:blipFill>
                <a:blip r:embed="rId17"/>
                <a:stretch>
                  <a:fillRect t="-5769" r="-424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 descr="Shape, circle&#10;&#10;Description automatically generated">
            <a:extLst>
              <a:ext uri="{FF2B5EF4-FFF2-40B4-BE49-F238E27FC236}">
                <a16:creationId xmlns:a16="http://schemas.microsoft.com/office/drawing/2014/main" id="{0886F599-A737-0F42-8032-5587EF88F547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3806050" y="3591989"/>
            <a:ext cx="1598602" cy="159860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4B0EC0A-2072-FE48-81E9-0EBEB0A5EF45}"/>
              </a:ext>
            </a:extLst>
          </p:cNvPr>
          <p:cNvSpPr txBox="1"/>
          <p:nvPr/>
        </p:nvSpPr>
        <p:spPr>
          <a:xfrm>
            <a:off x="4121911" y="3647540"/>
            <a:ext cx="916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94CE71F-ECDD-E942-9F8D-6C02D616ACDB}"/>
              </a:ext>
            </a:extLst>
          </p:cNvPr>
          <p:cNvSpPr txBox="1"/>
          <p:nvPr/>
        </p:nvSpPr>
        <p:spPr>
          <a:xfrm>
            <a:off x="218122" y="3443843"/>
            <a:ext cx="188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Key Tree (FKT)</a:t>
            </a:r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3FC882-1DC1-F044-83E5-C8CAC3B6856F}"/>
              </a:ext>
            </a:extLst>
          </p:cNvPr>
          <p:cNvSpPr/>
          <p:nvPr/>
        </p:nvSpPr>
        <p:spPr>
          <a:xfrm rot="16200000">
            <a:off x="2407587" y="4053234"/>
            <a:ext cx="511698" cy="47496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204B6D4-4108-8746-B5F9-909E6CEEC8D8}"/>
                  </a:ext>
                </a:extLst>
              </p:cNvPr>
              <p:cNvSpPr txBox="1"/>
              <p:nvPr/>
            </p:nvSpPr>
            <p:spPr>
              <a:xfrm>
                <a:off x="2098748" y="6555861"/>
                <a:ext cx="1115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/>
                  <a:t> leaves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204B6D4-4108-8746-B5F9-909E6CEEC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748" y="6555861"/>
                <a:ext cx="1115947" cy="369332"/>
              </a:xfrm>
              <a:prstGeom prst="rect">
                <a:avLst/>
              </a:prstGeom>
              <a:blipFill>
                <a:blip r:embed="rId20"/>
                <a:stretch>
                  <a:fillRect t="-6667" r="-454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BDD417E9-2C00-A548-9596-4D36165B1BBD}"/>
              </a:ext>
            </a:extLst>
          </p:cNvPr>
          <p:cNvSpPr txBox="1"/>
          <p:nvPr/>
        </p:nvSpPr>
        <p:spPr>
          <a:xfrm>
            <a:off x="5745702" y="5052528"/>
            <a:ext cx="310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FKT can be large, so it’s stored on disk…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ABC607C-3E16-1840-A8D5-55B034B2A2C1}"/>
                  </a:ext>
                </a:extLst>
              </p:cNvPr>
              <p:cNvSpPr txBox="1"/>
              <p:nvPr/>
            </p:nvSpPr>
            <p:spPr>
              <a:xfrm>
                <a:off x="5706280" y="5765472"/>
                <a:ext cx="31019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IO operations per file access and deletion </a:t>
                </a:r>
                <a:r>
                  <a:rPr lang="en-US" dirty="0">
                    <a:sym typeface="Wingdings" pitchFamily="2" charset="2"/>
                  </a:rPr>
                  <a:t></a:t>
                </a:r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ABC607C-3E16-1840-A8D5-55B034B2A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280" y="5765472"/>
                <a:ext cx="3101935" cy="646331"/>
              </a:xfrm>
              <a:prstGeom prst="rect">
                <a:avLst/>
              </a:prstGeom>
              <a:blipFill>
                <a:blip r:embed="rId21"/>
                <a:stretch>
                  <a:fillRect l="-1633" t="-588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F3C1CF4-32B2-4141-AB0D-1305682A4172}"/>
                  </a:ext>
                </a:extLst>
              </p:cNvPr>
              <p:cNvSpPr txBox="1"/>
              <p:nvPr/>
            </p:nvSpPr>
            <p:spPr>
              <a:xfrm>
                <a:off x="7511809" y="2857398"/>
                <a:ext cx="24656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Delete file encrypted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F3C1CF4-32B2-4141-AB0D-1305682A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809" y="2857398"/>
                <a:ext cx="2465629" cy="646331"/>
              </a:xfrm>
              <a:prstGeom prst="rect">
                <a:avLst/>
              </a:prstGeom>
              <a:blipFill>
                <a:blip r:embed="rId22"/>
                <a:stretch>
                  <a:fillRect t="-588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" name="Graphic 78">
            <a:extLst>
              <a:ext uri="{FF2B5EF4-FFF2-40B4-BE49-F238E27FC236}">
                <a16:creationId xmlns:a16="http://schemas.microsoft.com/office/drawing/2014/main" id="{80966FCD-2ABA-8D4B-A474-D4FEBF55F55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607907" y="3561300"/>
            <a:ext cx="1521025" cy="152384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3052E762-B6D5-DF4B-8913-4A4052274E1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46594" y="5205409"/>
            <a:ext cx="643649" cy="64633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CB8BA131-AC66-E449-B03A-5E640D48449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34848" y="5205409"/>
            <a:ext cx="667786" cy="646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56A9B1E-A582-D845-9CA9-257E47BA2FF5}"/>
                  </a:ext>
                </a:extLst>
              </p:cNvPr>
              <p:cNvSpPr/>
              <p:nvPr/>
            </p:nvSpPr>
            <p:spPr>
              <a:xfrm>
                <a:off x="2733889" y="5359400"/>
                <a:ext cx="942974" cy="942974"/>
              </a:xfrm>
              <a:prstGeom prst="ellips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56A9B1E-A582-D845-9CA9-257E47BA2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889" y="5359400"/>
                <a:ext cx="942974" cy="942974"/>
              </a:xfrm>
              <a:prstGeom prst="ellipse">
                <a:avLst/>
              </a:prstGeom>
              <a:blipFill>
                <a:blip r:embed="rId29"/>
                <a:stretch>
                  <a:fillRect l="-5128" r="-3846"/>
                </a:stretch>
              </a:blipFill>
              <a:ln w="38100"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295B20F-2859-4F46-95F2-C58EBFB5135F}"/>
                  </a:ext>
                </a:extLst>
              </p:cNvPr>
              <p:cNvSpPr/>
              <p:nvPr/>
            </p:nvSpPr>
            <p:spPr>
              <a:xfrm>
                <a:off x="4076925" y="5367334"/>
                <a:ext cx="942974" cy="94297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295B20F-2859-4F46-95F2-C58EBFB51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925" y="5367334"/>
                <a:ext cx="942974" cy="942974"/>
              </a:xfrm>
              <a:prstGeom prst="ellipse">
                <a:avLst/>
              </a:prstGeom>
              <a:blipFill>
                <a:blip r:embed="rId30"/>
                <a:stretch>
                  <a:fillRect l="-2564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60BE40CC-0671-1640-B1A6-D020BBCDF6D2}"/>
              </a:ext>
            </a:extLst>
          </p:cNvPr>
          <p:cNvSpPr txBox="1"/>
          <p:nvPr/>
        </p:nvSpPr>
        <p:spPr>
          <a:xfrm>
            <a:off x="9629395" y="4627741"/>
            <a:ext cx="129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Refresh Master Key</a:t>
            </a:r>
          </a:p>
        </p:txBody>
      </p:sp>
    </p:spTree>
    <p:extLst>
      <p:ext uri="{BB962C8B-B14F-4D97-AF65-F5344CB8AC3E}">
        <p14:creationId xmlns:p14="http://schemas.microsoft.com/office/powerpoint/2010/main" val="298963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3" grpId="0" animBg="1"/>
      <p:bldP spid="14" grpId="0" animBg="1"/>
      <p:bldP spid="15" grpId="0" animBg="1"/>
      <p:bldP spid="61" grpId="0"/>
      <p:bldP spid="61" grpId="1"/>
      <p:bldP spid="63" grpId="0"/>
      <p:bldP spid="72" grpId="1"/>
      <p:bldP spid="74" grpId="0" animBg="1"/>
      <p:bldP spid="75" grpId="0"/>
      <p:bldP spid="76" grpId="0"/>
      <p:bldP spid="77" grpId="0"/>
      <p:bldP spid="78" grpId="0"/>
      <p:bldP spid="87" grpId="0" animBg="1"/>
      <p:bldP spid="88" grpId="0" animBg="1"/>
      <p:bldP spid="89" grpId="0"/>
      <p:bldP spid="8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8B8C-12FA-A446-B7BC-A3E87491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Can we do better? </a:t>
            </a:r>
          </a:p>
        </p:txBody>
      </p:sp>
    </p:spTree>
    <p:extLst>
      <p:ext uri="{BB962C8B-B14F-4D97-AF65-F5344CB8AC3E}">
        <p14:creationId xmlns:p14="http://schemas.microsoft.com/office/powerpoint/2010/main" val="68769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88F2-76CD-FC4D-8679-5569D858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Recap: 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Pseudorandom Functions (PRF)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43884-8D2E-E94B-BBED-30003DEBC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“random looking” function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93017AC2-9403-1E44-B923-3B7160170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57251" y="4694860"/>
            <a:ext cx="1521823" cy="1521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2002249-823F-FE4D-86E2-5BE63D4E293C}"/>
                  </a:ext>
                </a:extLst>
              </p:cNvPr>
              <p:cNvSpPr/>
              <p:nvPr/>
            </p:nvSpPr>
            <p:spPr>
              <a:xfrm>
                <a:off x="8151223" y="2430575"/>
                <a:ext cx="2436767" cy="1764156"/>
              </a:xfrm>
              <a:prstGeom prst="round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2002249-823F-FE4D-86E2-5BE63D4E29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223" y="2430575"/>
                <a:ext cx="2436767" cy="176415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5001C19-D112-C84D-811A-2EB5A3AF0AE5}"/>
                  </a:ext>
                </a:extLst>
              </p:cNvPr>
              <p:cNvSpPr/>
              <p:nvPr/>
            </p:nvSpPr>
            <p:spPr>
              <a:xfrm>
                <a:off x="8151223" y="4694860"/>
                <a:ext cx="2436767" cy="1764156"/>
              </a:xfrm>
              <a:prstGeom prst="round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5001C19-D112-C84D-811A-2EB5A3AF0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223" y="4694860"/>
                <a:ext cx="2436767" cy="176415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04E25B5-6C22-AA4C-9617-7FAE4EDCCEDE}"/>
              </a:ext>
            </a:extLst>
          </p:cNvPr>
          <p:cNvSpPr/>
          <p:nvPr/>
        </p:nvSpPr>
        <p:spPr>
          <a:xfrm>
            <a:off x="6688183" y="2142309"/>
            <a:ext cx="4287611" cy="45066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E776EC00-FEA1-2C44-8C2D-9C81F7CD2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53498" y="3598919"/>
            <a:ext cx="1178727" cy="15934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27EF3C-3855-8A40-8B63-9EE4A2898D72}"/>
              </a:ext>
            </a:extLst>
          </p:cNvPr>
          <p:cNvSpPr txBox="1"/>
          <p:nvPr/>
        </p:nvSpPr>
        <p:spPr>
          <a:xfrm>
            <a:off x="8234332" y="2535077"/>
            <a:ext cx="235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Truly Random Function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F8A64C-5315-7C4A-BC24-578CC3FC03DD}"/>
              </a:ext>
            </a:extLst>
          </p:cNvPr>
          <p:cNvSpPr txBox="1"/>
          <p:nvPr/>
        </p:nvSpPr>
        <p:spPr>
          <a:xfrm>
            <a:off x="8129683" y="4823051"/>
            <a:ext cx="247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Pseudorandom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2FAF59-8B2F-3541-9F27-542E885B37B6}"/>
              </a:ext>
            </a:extLst>
          </p:cNvPr>
          <p:cNvCxnSpPr>
            <a:cxnSpLocks/>
          </p:cNvCxnSpPr>
          <p:nvPr/>
        </p:nvCxnSpPr>
        <p:spPr>
          <a:xfrm flipH="1">
            <a:off x="3605350" y="5192383"/>
            <a:ext cx="30828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loud Callout 21">
            <a:extLst>
              <a:ext uri="{FF2B5EF4-FFF2-40B4-BE49-F238E27FC236}">
                <a16:creationId xmlns:a16="http://schemas.microsoft.com/office/drawing/2014/main" id="{5E5887BB-F693-4D45-AD2A-D16D8D46BF95}"/>
              </a:ext>
            </a:extLst>
          </p:cNvPr>
          <p:cNvSpPr/>
          <p:nvPr/>
        </p:nvSpPr>
        <p:spPr>
          <a:xfrm>
            <a:off x="91440" y="3173037"/>
            <a:ext cx="2913017" cy="1521823"/>
          </a:xfrm>
          <a:prstGeom prst="cloudCallout">
            <a:avLst>
              <a:gd name="adj1" fmla="val 37826"/>
              <a:gd name="adj2" fmla="val 5826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“I can’t tell the difference!”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8AAA26-B4E9-1B47-B07A-E4D0D084E193}"/>
              </a:ext>
            </a:extLst>
          </p:cNvPr>
          <p:cNvSpPr txBox="1"/>
          <p:nvPr/>
        </p:nvSpPr>
        <p:spPr>
          <a:xfrm>
            <a:off x="6662057" y="1840473"/>
            <a:ext cx="310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Black-box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2D95B3-A5DA-7140-BE7C-0E3D957704E1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rot="10800000">
            <a:off x="7342863" y="5192384"/>
            <a:ext cx="808361" cy="38455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327CAAC6-1F17-2646-BD56-626492D847F2}"/>
              </a:ext>
            </a:extLst>
          </p:cNvPr>
          <p:cNvCxnSpPr>
            <a:cxnSpLocks/>
            <a:stCxn id="10" idx="1"/>
            <a:endCxn id="16" idx="0"/>
          </p:cNvCxnSpPr>
          <p:nvPr/>
        </p:nvCxnSpPr>
        <p:spPr>
          <a:xfrm rot="10800000" flipV="1">
            <a:off x="7342863" y="3312653"/>
            <a:ext cx="808361" cy="286266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65C5C0-F656-EF45-9B78-5C99AEEC8709}"/>
                  </a:ext>
                </a:extLst>
              </p:cNvPr>
              <p:cNvSpPr txBox="1"/>
              <p:nvPr/>
            </p:nvSpPr>
            <p:spPr>
              <a:xfrm rot="20358952">
                <a:off x="7322868" y="3006286"/>
                <a:ext cx="735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65C5C0-F656-EF45-9B78-5C99AEEC8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58952">
                <a:off x="7322868" y="3006286"/>
                <a:ext cx="735394" cy="369332"/>
              </a:xfrm>
              <a:prstGeom prst="rect">
                <a:avLst/>
              </a:prstGeom>
              <a:blipFill>
                <a:blip r:embed="rId9"/>
                <a:stretch>
                  <a:fillRect r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5D4936-FA80-D24D-BD7D-C38FFE74F049}"/>
                  </a:ext>
                </a:extLst>
              </p:cNvPr>
              <p:cNvSpPr txBox="1"/>
              <p:nvPr/>
            </p:nvSpPr>
            <p:spPr>
              <a:xfrm rot="1258802">
                <a:off x="7225293" y="5500006"/>
                <a:ext cx="793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5D4936-FA80-D24D-BD7D-C38FFE74F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58802">
                <a:off x="7225293" y="5500006"/>
                <a:ext cx="793229" cy="369332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7967E05-A664-4F4E-9D43-B3C39FAE8122}"/>
              </a:ext>
            </a:extLst>
          </p:cNvPr>
          <p:cNvCxnSpPr>
            <a:cxnSpLocks/>
          </p:cNvCxnSpPr>
          <p:nvPr/>
        </p:nvCxnSpPr>
        <p:spPr>
          <a:xfrm>
            <a:off x="3605350" y="5455772"/>
            <a:ext cx="31134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BB84A0-98B6-3D41-B9BF-437A40BCEC3A}"/>
                  </a:ext>
                </a:extLst>
              </p:cNvPr>
              <p:cNvSpPr txBox="1"/>
              <p:nvPr/>
            </p:nvSpPr>
            <p:spPr>
              <a:xfrm>
                <a:off x="4978077" y="5480698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BB84A0-98B6-3D41-B9BF-437A40BCE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077" y="5480698"/>
                <a:ext cx="3679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9589047-3A48-7D44-8F27-B2186586A4C3}"/>
                  </a:ext>
                </a:extLst>
              </p:cNvPr>
              <p:cNvSpPr txBox="1"/>
              <p:nvPr/>
            </p:nvSpPr>
            <p:spPr>
              <a:xfrm>
                <a:off x="3989945" y="4515498"/>
                <a:ext cx="2599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prob.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1/2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prob.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9589047-3A48-7D44-8F27-B2186586A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945" y="4515498"/>
                <a:ext cx="2599509" cy="646331"/>
              </a:xfrm>
              <a:prstGeom prst="rect">
                <a:avLst/>
              </a:prstGeom>
              <a:blipFill>
                <a:blip r:embed="rId12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56EE908-92DA-E140-9FE7-8E856944F385}"/>
              </a:ext>
            </a:extLst>
          </p:cNvPr>
          <p:cNvSpPr txBox="1"/>
          <p:nvPr/>
        </p:nvSpPr>
        <p:spPr>
          <a:xfrm>
            <a:off x="3291840" y="2638697"/>
            <a:ext cx="3177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Any poly-time adversary has negligible advantage in distinguishing between the functions in the experiment!</a:t>
            </a:r>
          </a:p>
        </p:txBody>
      </p:sp>
    </p:spTree>
    <p:extLst>
      <p:ext uri="{BB962C8B-B14F-4D97-AF65-F5344CB8AC3E}">
        <p14:creationId xmlns:p14="http://schemas.microsoft.com/office/powerpoint/2010/main" val="74150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2" grpId="0" animBg="1"/>
      <p:bldP spid="17" grpId="0"/>
      <p:bldP spid="18" grpId="0"/>
      <p:bldP spid="22" grpId="0" animBg="1"/>
      <p:bldP spid="23" grpId="0"/>
      <p:bldP spid="29" grpId="0"/>
      <p:bldP spid="30" grpId="0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3B6C-8D8F-BA4D-8AD2-AE25FADB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Puncturable Pseudorandom Functions (PPRF)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A8CF1-5739-6D46-A631-D31D8A60D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357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PRF with an additional “puncture” operation that:</a:t>
                </a:r>
              </a:p>
              <a:p>
                <a:r>
                  <a:rPr lang="en-US" dirty="0"/>
                  <a:t>Given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, evaluating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puncture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produces a “punctured key”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</a:t>
                </a:r>
              </a:p>
              <a:p>
                <a:r>
                  <a:rPr lang="en-US" dirty="0"/>
                  <a:t>Given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computationally indistinguishable from random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A8CF1-5739-6D46-A631-D31D8A60D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35791"/>
              </a:xfrm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964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1430</Words>
  <Application>Microsoft Office PowerPoint</Application>
  <PresentationFormat>Widescreen</PresentationFormat>
  <Paragraphs>234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BIG CASLON MEDIUM</vt:lpstr>
      <vt:lpstr>BIG CASLON MEDIUM</vt:lpstr>
      <vt:lpstr>Calibri</vt:lpstr>
      <vt:lpstr>Calibri Light</vt:lpstr>
      <vt:lpstr>Cambria Math</vt:lpstr>
      <vt:lpstr>Courier New</vt:lpstr>
      <vt:lpstr>Office Theme</vt:lpstr>
      <vt:lpstr>Holepunch: Secure Deletion from Puncturable Pseudorandom Functions</vt:lpstr>
      <vt:lpstr>Secure Deletion</vt:lpstr>
      <vt:lpstr>Storage Medium as a Black Box</vt:lpstr>
      <vt:lpstr>Bootstrapping Secure Deletion [ORK’18]</vt:lpstr>
      <vt:lpstr>Bootstrapping Secure Deletion [ORK’18]</vt:lpstr>
      <vt:lpstr>Tree-Based Approaches For Key Storage</vt:lpstr>
      <vt:lpstr>Can we do better? </vt:lpstr>
      <vt:lpstr>Recap: Pseudorandom Functions (PRF)</vt:lpstr>
      <vt:lpstr>Puncturable Pseudorandom Functions (PPRF)</vt:lpstr>
      <vt:lpstr>GGM’86 Puncturable PRF</vt:lpstr>
      <vt:lpstr>Holepunch: Secure Deletion from PPRFs</vt:lpstr>
      <vt:lpstr>Holepunch: Initialization</vt:lpstr>
      <vt:lpstr>Holepunch: Writing Files</vt:lpstr>
      <vt:lpstr>Holepunch: Deleting Files</vt:lpstr>
      <vt:lpstr>Conclusion</vt:lpstr>
      <vt:lpstr>Backup</vt:lpstr>
      <vt:lpstr>Challenges: Writing s^∗ to disk</vt:lpstr>
      <vt:lpstr>PPRF Key Refreshing </vt:lpstr>
      <vt:lpstr>Security Game</vt:lpstr>
      <vt:lpstr>PowerPoint Presentation</vt:lpstr>
      <vt:lpstr>Security Game</vt:lpstr>
      <vt:lpstr>Security Game</vt:lpstr>
      <vt:lpstr>Security Game</vt:lpstr>
      <vt:lpstr>Security Game</vt:lpstr>
      <vt:lpstr>Computationally Secure Deletion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Ideas for Cryptographic Erasure</dc:title>
  <dc:creator>Ratliff, Zachary</dc:creator>
  <cp:lastModifiedBy>Zachary Ratliff</cp:lastModifiedBy>
  <cp:revision>26</cp:revision>
  <dcterms:created xsi:type="dcterms:W3CDTF">2021-12-20T15:07:06Z</dcterms:created>
  <dcterms:modified xsi:type="dcterms:W3CDTF">2022-06-27T14:26:17Z</dcterms:modified>
</cp:coreProperties>
</file>